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ontserrat" pitchFamily="2" charset="77"/>
      <p:regular r:id="rId27"/>
      <p:bold r:id="rId28"/>
      <p:italic r:id="rId29"/>
      <p:boldItalic r:id="rId30"/>
    </p:embeddedFont>
    <p:embeddedFont>
      <p:font typeface="Montserrat ExtraBold" pitchFamily="2" charset="77"/>
      <p:bold r:id="rId31"/>
      <p:italic r:id="rId32"/>
      <p:boldItalic r:id="rId33"/>
    </p:embeddedFont>
    <p:embeddedFont>
      <p:font typeface="Montserrat Medium" pitchFamily="2" charset="77"/>
      <p:regular r:id="rId34"/>
      <p:bold r:id="rId35"/>
      <p:italic r:id="rId36"/>
      <p:boldItalic r:id="rId37"/>
    </p:embeddedFont>
    <p:embeddedFont>
      <p:font typeface="Montserrat SemiBold" pitchFamily="2" charset="77"/>
      <p:regular r:id="rId38"/>
      <p:bold r:id="rId39"/>
      <p:italic r:id="rId40"/>
      <p:boldItalic r:id="rId41"/>
    </p:embeddedFont>
    <p:embeddedFont>
      <p:font typeface="Montserrat Thin"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959B8A-34EA-4CC5-ACD0-E18E02566F1A}">
  <a:tblStyle styleId="{2B959B8A-34EA-4CC5-ACD0-E18E02566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5256"/>
  </p:normalViewPr>
  <p:slideViewPr>
    <p:cSldViewPr snapToGrid="0">
      <p:cViewPr varScale="1">
        <p:scale>
          <a:sx n="81" d="100"/>
          <a:sy n="81" d="100"/>
        </p:scale>
        <p:origin x="1984"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92dfb8d7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92dfb8d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93003fe3f_1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93003fe3f_1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Notes:</a:t>
            </a:r>
            <a:endParaRPr>
              <a:solidFill>
                <a:schemeClr val="dk1"/>
              </a:solidFill>
            </a:endParaRPr>
          </a:p>
          <a:p>
            <a:pPr marL="0" lvl="0" indent="0" algn="l" rtl="0">
              <a:spcBef>
                <a:spcPts val="0"/>
              </a:spcBef>
              <a:spcAft>
                <a:spcPts val="0"/>
              </a:spcAft>
              <a:buNone/>
            </a:pPr>
            <a:r>
              <a:rPr lang="en">
                <a:solidFill>
                  <a:schemeClr val="dk1"/>
                </a:solidFill>
              </a:rPr>
              <a:t>The Graph we are observing now is the Publishers against the impression. As previously explained we are only focusing on the keywords contributing to top 80%.</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aim of the graph is to understand which keywords are used most by the publisher and the impressions associated to it.</a:t>
            </a:r>
            <a:endParaRPr>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Correlation observed between impression and profits generated for publishers Yahoo -US and MSN -US and MSN- Global.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Unlike the trend observed before, we see that the keywords that generate the most impressions is airline ticket and cheap fare to paris.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pink scale associated to france travel greece travel, etc also contribute to impressions in small numbers. A correlation was observed between engine click through rate and conversion rate in overture publisher which means that if a person sees an ad he/she is more likely to click it and convert as a customer for Airfrance.</a:t>
            </a: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93003fe3f_1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93003fe3f_1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Notes: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Graph we are observing is the Publishers against the profit. As previously explained we are only focusing on the campaigns contributing to 80%. </a:t>
            </a:r>
            <a:endParaRPr>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Correlation observed between impression and profits generated for publishers Yahoo -US and MSN -US and MSN- Global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firm AIR FRANCE  is interested in increasing PR and market share in US market hence focusing or prioritizing on the campaigns in these particular publishers help meet the goal of the publisher.</a:t>
            </a:r>
            <a:endParaRPr sz="1000">
              <a:solidFill>
                <a:schemeClr val="dk1"/>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1"/>
                </a:solidFill>
              </a:rPr>
              <a:t>Upon careful examination we can observe that the Air France Branded campaigns tend to generate the most profits to the company.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Campaigns by Google US and Yahoo US generates the most profits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Overturer does not have a specific campaign assigned but produces profits just after Yahoo US and google US.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Campaigns run by MSN US and MSN Global tend to contribute to the top 20% of the profit but as Jose mentioned before they have deactivated it. Upon activating this it can help generate profits or in other words, the consumer entering the website through this particular campaign are more likely to make a purchase(and bring revenue to company).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 logistic regression was conducted between profit (a dependent variable and independent variables such as impressions and engine click through) which was significant.</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93003fe3f_1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93003fe3f_1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Graph we are observing now is the Publishers against the impression. As previously explained we are only focusing on the campaign contributing to 80%.</a:t>
            </a:r>
            <a:endParaRPr>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Correlation observed between impression and profits generated for publishers Yahoo -US and MSN -US and MSN- Global.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aim of the graph is to understand which campaign are used most by the publisher and the impressions associated to it.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Unlike the trend observed before, we see that the keywords that generate the most impressions is unassigned but contributes the most impressions(ability to view). A correlation was observed between engine click through rate and conversion rate in overture publisher which means that if a person sees an ad he/she is more likely to click it and convert as a customer for Airfrance.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90 % of ads in Overture are published on other search engines.</a:t>
            </a:r>
            <a:endParaRPr sz="1000">
              <a:solidFill>
                <a:schemeClr val="dk1"/>
              </a:solidFill>
            </a:endParaRPr>
          </a:p>
          <a:p>
            <a:pPr marL="0" lvl="0" indent="0" algn="l" rtl="0">
              <a:spcBef>
                <a:spcPts val="16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93003fe3f_1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93003fe3f_1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93003fe3f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93003fe3f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93003fe3f_1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93003fe3f_1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9304234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9304234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Notes:</a:t>
            </a:r>
            <a:endParaRPr dirty="0"/>
          </a:p>
          <a:p>
            <a:pPr marL="457200" lvl="0" indent="-298450" algn="l" rtl="0">
              <a:spcBef>
                <a:spcPts val="0"/>
              </a:spcBef>
              <a:spcAft>
                <a:spcPts val="0"/>
              </a:spcAft>
              <a:buSzPts val="1100"/>
              <a:buAutoNum type="arabicParenR"/>
            </a:pPr>
            <a:r>
              <a:rPr lang="en" dirty="0"/>
              <a:t>We Focused on the most important metric such as profit and impressions that contributes to the business goal and benchmarking it against other metrics such as campaigns and keywords per publisher. We observed that a uniform mix between each publisher will not support our business case as each publisher behave differently.</a:t>
            </a:r>
            <a:endParaRPr dirty="0"/>
          </a:p>
          <a:p>
            <a:pPr marL="457200" lvl="0" indent="-298450" algn="l" rtl="0">
              <a:spcBef>
                <a:spcPts val="0"/>
              </a:spcBef>
              <a:spcAft>
                <a:spcPts val="0"/>
              </a:spcAft>
              <a:buSzPts val="1100"/>
              <a:buAutoNum type="arabicParenR"/>
            </a:pPr>
            <a:r>
              <a:rPr lang="en" dirty="0"/>
              <a:t>We can leverage or optimize profits by focusing on what contributed to top 80% of profit and enhancing it.</a:t>
            </a:r>
            <a:endParaRPr dirty="0"/>
          </a:p>
          <a:p>
            <a:pPr marL="457200" lvl="0" indent="-298450" algn="l" rtl="0">
              <a:spcBef>
                <a:spcPts val="0"/>
              </a:spcBef>
              <a:spcAft>
                <a:spcPts val="0"/>
              </a:spcAft>
              <a:buSzPts val="1100"/>
              <a:buAutoNum type="arabicParenR"/>
            </a:pPr>
            <a:r>
              <a:rPr lang="en" dirty="0"/>
              <a:t>We can avoid or reduce costs by assigning little to no resources to the campaigns and keywords that did not contribute much to the firm.</a:t>
            </a:r>
            <a:endParaRPr dirty="0"/>
          </a:p>
          <a:p>
            <a:pPr marL="457200" lvl="0" indent="-298450" algn="l" rtl="0">
              <a:spcBef>
                <a:spcPts val="0"/>
              </a:spcBef>
              <a:spcAft>
                <a:spcPts val="0"/>
              </a:spcAft>
              <a:buSzPts val="1100"/>
              <a:buAutoNum type="arabicParenR"/>
            </a:pPr>
            <a:r>
              <a:rPr lang="en" dirty="0"/>
              <a:t>Increasing brand awareness can be attained by focusing on the keywords or campaigns which converted more customers but had less impressions.</a:t>
            </a:r>
            <a:endParaRPr dirty="0"/>
          </a:p>
          <a:p>
            <a:pPr marL="457200" lvl="0" indent="-298450" algn="l" rtl="0">
              <a:spcBef>
                <a:spcPts val="0"/>
              </a:spcBef>
              <a:spcAft>
                <a:spcPts val="0"/>
              </a:spcAft>
              <a:buSzPts val="1100"/>
              <a:buAutoNum type="arabicParenR"/>
            </a:pPr>
            <a:r>
              <a:rPr lang="en" dirty="0"/>
              <a:t>We strongly feel that we can consider Kayak in the near future but first focusing on leveraging those existing segments which contributed most to generating profits has to be made.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92dfb8d7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92dfb8d7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93003fe3f_1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93003fe3f_1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92dfb8d72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92dfb8d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92dfb8d7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92dfb8d7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92dfb8d7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92dfb8d7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93003fe3f_1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93003fe3f_1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93003fe3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93003fe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93003fe3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93003fe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92dfb8d72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92dfb8d7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92dfb8d7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92dfb8d7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93003fe3f_1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93003fe3f_1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Case Example of Raw Data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93003fe3f_1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93003fe3f_1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 on Gaining Insights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93003fe3f_1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93003fe3f_1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Need to reactivate these campaigns to optimize profit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93003fe3f_1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93003fe3f_1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 cost point of view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93003fe3f_1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93003fe3f_1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93003fe3f_1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93003fe3f_1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Notes:</a:t>
            </a:r>
            <a:endParaRPr/>
          </a:p>
          <a:p>
            <a:pPr marL="0" lvl="0" indent="0" algn="l" rtl="0">
              <a:spcBef>
                <a:spcPts val="0"/>
              </a:spcBef>
              <a:spcAft>
                <a:spcPts val="0"/>
              </a:spcAft>
              <a:buNone/>
            </a:pPr>
            <a:r>
              <a:rPr lang="en"/>
              <a:t>The Graph we are observing now is the Publishers against the profit. As previously explained we are only focusing on the keywords contributing to 80%. </a:t>
            </a:r>
            <a:endParaRPr/>
          </a:p>
          <a:p>
            <a:pPr marL="457200" lvl="0" indent="-292100" algn="l" rtl="0">
              <a:lnSpc>
                <a:spcPct val="115000"/>
              </a:lnSpc>
              <a:spcBef>
                <a:spcPts val="0"/>
              </a:spcBef>
              <a:spcAft>
                <a:spcPts val="0"/>
              </a:spcAft>
              <a:buClr>
                <a:srgbClr val="000000"/>
              </a:buClr>
              <a:buSzPts val="1000"/>
              <a:buChar char="●"/>
            </a:pPr>
            <a:r>
              <a:rPr lang="en" sz="1000">
                <a:solidFill>
                  <a:schemeClr val="dk1"/>
                </a:solidFill>
              </a:rPr>
              <a:t>The aim of the graph is to understand which keywords are used most by the publisher and the profits associated to it.</a:t>
            </a:r>
            <a:endParaRPr sz="1000"/>
          </a:p>
          <a:p>
            <a:pPr marL="457200" lvl="0" indent="-292100" algn="l" rtl="0">
              <a:lnSpc>
                <a:spcPct val="115000"/>
              </a:lnSpc>
              <a:spcBef>
                <a:spcPts val="0"/>
              </a:spcBef>
              <a:spcAft>
                <a:spcPts val="0"/>
              </a:spcAft>
              <a:buClr>
                <a:srgbClr val="000000"/>
              </a:buClr>
              <a:buSzPts val="1000"/>
              <a:buChar char="●"/>
            </a:pPr>
            <a:r>
              <a:rPr lang="en" sz="1000"/>
              <a:t>The firm AIR FRANCE  is interested in increasing PR and market share in US market hence focusing or prioritizing on the keywords for each publishers help meet the goal of the Air France.</a:t>
            </a:r>
            <a:endParaRPr sz="1000"/>
          </a:p>
          <a:p>
            <a:pPr marL="457200" lvl="0" indent="-292100" algn="l" rtl="0">
              <a:lnSpc>
                <a:spcPct val="115000"/>
              </a:lnSpc>
              <a:spcBef>
                <a:spcPts val="0"/>
              </a:spcBef>
              <a:spcAft>
                <a:spcPts val="0"/>
              </a:spcAft>
              <a:buClr>
                <a:schemeClr val="dk2"/>
              </a:buClr>
              <a:buSzPts val="1000"/>
              <a:buChar char="●"/>
            </a:pPr>
            <a:r>
              <a:rPr lang="en" sz="1000">
                <a:solidFill>
                  <a:schemeClr val="dk1"/>
                </a:solidFill>
              </a:rPr>
              <a:t>Correlation observed between impression and profits generated for publishers Yahoo -US and MSN -US and MSN- Global.</a:t>
            </a:r>
            <a:endParaRPr sz="1000"/>
          </a:p>
          <a:p>
            <a:pPr marL="457200" lvl="0" indent="-292100" algn="l" rtl="0">
              <a:lnSpc>
                <a:spcPct val="115000"/>
              </a:lnSpc>
              <a:spcBef>
                <a:spcPts val="0"/>
              </a:spcBef>
              <a:spcAft>
                <a:spcPts val="0"/>
              </a:spcAft>
              <a:buClr>
                <a:schemeClr val="dk2"/>
              </a:buClr>
              <a:buSzPts val="1000"/>
              <a:buChar char="●"/>
            </a:pPr>
            <a:r>
              <a:rPr lang="en" sz="1000"/>
              <a:t>Upon careful examination we can observe that the Air France Branded Keywords(in red , orange or the same column) tend to generate the most profits to the company. It was also mentioned in the case study about the brand name keywords contributes the most profits to the company.</a:t>
            </a:r>
            <a:endParaRPr sz="1000"/>
          </a:p>
          <a:p>
            <a:pPr marL="457200" lvl="0" indent="-292100" algn="l" rtl="0">
              <a:lnSpc>
                <a:spcPct val="115000"/>
              </a:lnSpc>
              <a:spcBef>
                <a:spcPts val="0"/>
              </a:spcBef>
              <a:spcAft>
                <a:spcPts val="0"/>
              </a:spcAft>
              <a:buClr>
                <a:schemeClr val="dk2"/>
              </a:buClr>
              <a:buSzPts val="1000"/>
              <a:buChar char="●"/>
            </a:pPr>
            <a:r>
              <a:rPr lang="en" sz="1000"/>
              <a:t>An interesting keyword observed was the airline ticket. It can be seen in yahoo and overture.  We need to focus on the other keywords (in pink) to maximise profits (These are france travel, spain travel etc) and keywords such as airline tickets in blue are significant as they contributed to top 20% of profit.</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travelweekly.co.uk/articles/41280/80-booking-holidays-online-finds-study" TargetMode="External"/><Relationship Id="rId7" Type="http://schemas.openxmlformats.org/officeDocument/2006/relationships/hyperlink" Target="https://ir.svb.com/news-releases/news-release-details/kayakcom-merges-sidestepcom-secures-196m-financing-roun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platformmagazine.org/2018/10/18/come-fly-with-me-the-art-of-airline-public-relations/" TargetMode="External"/><Relationship Id="rId5" Type="http://schemas.openxmlformats.org/officeDocument/2006/relationships/hyperlink" Target="https://www.searchenginewatch.com/2002/03/04/how-overture-goto-works/" TargetMode="External"/><Relationship Id="rId4" Type="http://schemas.openxmlformats.org/officeDocument/2006/relationships/hyperlink" Target="https://www2.deloitte.com/us/en/pages/consumer-business/articles/disrupt-aviation.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683000" y="1152475"/>
            <a:ext cx="2941200" cy="213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1" dirty="0">
                <a:solidFill>
                  <a:srgbClr val="073763"/>
                </a:solidFill>
                <a:latin typeface="Montserrat"/>
                <a:ea typeface="Montserrat"/>
                <a:cs typeface="Montserrat"/>
                <a:sym typeface="Montserrat"/>
              </a:rPr>
              <a:t>Internet Marketing</a:t>
            </a:r>
            <a:endParaRPr sz="3000" b="1" dirty="0">
              <a:solidFill>
                <a:srgbClr val="073763"/>
              </a:solidFill>
              <a:latin typeface="Montserrat"/>
              <a:ea typeface="Montserrat"/>
              <a:cs typeface="Montserrat"/>
              <a:sym typeface="Montserrat"/>
            </a:endParaRPr>
          </a:p>
          <a:p>
            <a:pPr marL="0" lvl="0" indent="0" algn="l" rtl="0">
              <a:lnSpc>
                <a:spcPct val="200000"/>
              </a:lnSpc>
              <a:spcBef>
                <a:spcPts val="0"/>
              </a:spcBef>
              <a:spcAft>
                <a:spcPts val="0"/>
              </a:spcAft>
              <a:buNone/>
            </a:pPr>
            <a:r>
              <a:rPr lang="en" b="1" dirty="0">
                <a:solidFill>
                  <a:srgbClr val="0B5394"/>
                </a:solidFill>
                <a:latin typeface="Montserrat"/>
                <a:ea typeface="Montserrat"/>
                <a:cs typeface="Montserrat"/>
                <a:sym typeface="Montserrat"/>
              </a:rPr>
              <a:t>Search Engine Optimization</a:t>
            </a:r>
            <a:endParaRPr b="1" dirty="0">
              <a:solidFill>
                <a:srgbClr val="0B5394"/>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200" dirty="0">
                <a:solidFill>
                  <a:srgbClr val="1C4587"/>
                </a:solidFill>
                <a:latin typeface="Montserrat"/>
                <a:ea typeface="Montserrat"/>
                <a:cs typeface="Montserrat"/>
                <a:sym typeface="Montserrat"/>
              </a:rPr>
              <a:t>23 November 2019</a:t>
            </a:r>
            <a:endParaRPr sz="1200" dirty="0">
              <a:solidFill>
                <a:srgbClr val="1C4587"/>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200" dirty="0">
                <a:solidFill>
                  <a:srgbClr val="1C4587"/>
                </a:solidFill>
                <a:latin typeface="Montserrat"/>
                <a:ea typeface="Montserrat"/>
                <a:cs typeface="Montserrat"/>
                <a:sym typeface="Montserrat"/>
              </a:rPr>
              <a:t>Team 10</a:t>
            </a:r>
            <a:endParaRPr sz="1200" dirty="0">
              <a:solidFill>
                <a:srgbClr val="1C4587"/>
              </a:solidFill>
              <a:latin typeface="Montserrat"/>
              <a:ea typeface="Montserrat"/>
              <a:cs typeface="Montserrat"/>
              <a:sym typeface="Montserrat"/>
            </a:endParaRPr>
          </a:p>
          <a:p>
            <a:pPr marL="0" lvl="0" indent="0" algn="l" rtl="0">
              <a:spcBef>
                <a:spcPts val="0"/>
              </a:spcBef>
              <a:spcAft>
                <a:spcPts val="0"/>
              </a:spcAft>
              <a:buNone/>
            </a:pPr>
            <a:endParaRPr b="1" dirty="0">
              <a:solidFill>
                <a:srgbClr val="1C4587"/>
              </a:solidFill>
              <a:latin typeface="Montserrat"/>
              <a:ea typeface="Montserrat"/>
              <a:cs typeface="Montserrat"/>
              <a:sym typeface="Montserrat"/>
            </a:endParaRPr>
          </a:p>
          <a:p>
            <a:pPr marL="0" lvl="0" indent="0" algn="l" rtl="0">
              <a:spcBef>
                <a:spcPts val="0"/>
              </a:spcBef>
              <a:spcAft>
                <a:spcPts val="0"/>
              </a:spcAft>
              <a:buNone/>
            </a:pPr>
            <a:endParaRPr b="1" dirty="0">
              <a:solidFill>
                <a:srgbClr val="1C4587"/>
              </a:solidFill>
              <a:latin typeface="Montserrat"/>
              <a:ea typeface="Montserrat"/>
              <a:cs typeface="Montserrat"/>
              <a:sym typeface="Montserrat"/>
            </a:endParaRPr>
          </a:p>
          <a:p>
            <a:pPr marL="0" lvl="0" indent="0" algn="l" rtl="0">
              <a:spcBef>
                <a:spcPts val="0"/>
              </a:spcBef>
              <a:spcAft>
                <a:spcPts val="0"/>
              </a:spcAft>
              <a:buNone/>
            </a:pPr>
            <a:endParaRPr b="1" dirty="0">
              <a:solidFill>
                <a:srgbClr val="1C4587"/>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pic>
        <p:nvPicPr>
          <p:cNvPr id="226" name="Google Shape;226;p22"/>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27" name="Google Shape;227;p22"/>
          <p:cNvPicPr preferRelativeResize="0"/>
          <p:nvPr/>
        </p:nvPicPr>
        <p:blipFill>
          <a:blip r:embed="rId4">
            <a:alphaModFix/>
          </a:blip>
          <a:stretch>
            <a:fillRect/>
          </a:stretch>
        </p:blipFill>
        <p:spPr>
          <a:xfrm>
            <a:off x="0" y="262950"/>
            <a:ext cx="7403850" cy="3858100"/>
          </a:xfrm>
          <a:prstGeom prst="rect">
            <a:avLst/>
          </a:prstGeom>
          <a:noFill/>
          <a:ln>
            <a:noFill/>
          </a:ln>
        </p:spPr>
      </p:pic>
      <p:sp>
        <p:nvSpPr>
          <p:cNvPr id="228" name="Google Shape;228;p22"/>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22"/>
          <p:cNvPicPr preferRelativeResize="0"/>
          <p:nvPr/>
        </p:nvPicPr>
        <p:blipFill>
          <a:blip r:embed="rId5">
            <a:alphaModFix/>
          </a:blip>
          <a:stretch>
            <a:fillRect/>
          </a:stretch>
        </p:blipFill>
        <p:spPr>
          <a:xfrm>
            <a:off x="4572000" y="4474758"/>
            <a:ext cx="544800" cy="920280"/>
          </a:xfrm>
          <a:prstGeom prst="rect">
            <a:avLst/>
          </a:prstGeom>
          <a:noFill/>
          <a:ln>
            <a:noFill/>
          </a:ln>
        </p:spPr>
      </p:pic>
      <p:pic>
        <p:nvPicPr>
          <p:cNvPr id="232" name="Google Shape;232;p22"/>
          <p:cNvPicPr preferRelativeResize="0"/>
          <p:nvPr/>
        </p:nvPicPr>
        <p:blipFill>
          <a:blip r:embed="rId6">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33" name="Google Shape;233;p22"/>
          <p:cNvPicPr preferRelativeResize="0"/>
          <p:nvPr/>
        </p:nvPicPr>
        <p:blipFill>
          <a:blip r:embed="rId6">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34" name="Google Shape;234;p22"/>
          <p:cNvPicPr preferRelativeResize="0"/>
          <p:nvPr/>
        </p:nvPicPr>
        <p:blipFill>
          <a:blip r:embed="rId6">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35" name="Google Shape;235;p22"/>
          <p:cNvPicPr preferRelativeResize="0"/>
          <p:nvPr/>
        </p:nvPicPr>
        <p:blipFill>
          <a:blip r:embed="rId6">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sp>
        <p:nvSpPr>
          <p:cNvPr id="236" name="Google Shape;236;p22"/>
          <p:cNvSpPr txBox="1"/>
          <p:nvPr/>
        </p:nvSpPr>
        <p:spPr>
          <a:xfrm>
            <a:off x="5717400" y="3236175"/>
            <a:ext cx="3178200" cy="16416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73763"/>
              </a:buClr>
              <a:buSzPts val="1000"/>
              <a:buFont typeface="Montserrat SemiBold"/>
              <a:buChar char="●"/>
            </a:pPr>
            <a:r>
              <a:rPr lang="en" sz="1000">
                <a:solidFill>
                  <a:srgbClr val="073763"/>
                </a:solidFill>
                <a:latin typeface="Montserrat SemiBold"/>
                <a:ea typeface="Montserrat SemiBold"/>
                <a:cs typeface="Montserrat SemiBold"/>
                <a:sym typeface="Montserrat SemiBold"/>
              </a:rPr>
              <a:t>Key Keywords</a:t>
            </a:r>
            <a:endParaRPr sz="1000">
              <a:solidFill>
                <a:srgbClr val="073763"/>
              </a:solidFill>
              <a:latin typeface="Montserrat SemiBold"/>
              <a:ea typeface="Montserrat SemiBold"/>
              <a:cs typeface="Montserrat SemiBold"/>
              <a:sym typeface="Montserrat SemiBold"/>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air france~ 1.9 M</a:t>
            </a:r>
            <a:endParaRPr sz="1000">
              <a:solidFill>
                <a:srgbClr val="A61C00"/>
              </a:solidFill>
              <a:latin typeface="Montserrat"/>
              <a:ea typeface="Montserrat"/>
              <a:cs typeface="Montserrat"/>
              <a:sym typeface="Montserrat"/>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airline ticket ~ 8.5M</a:t>
            </a:r>
            <a:endParaRPr sz="1000">
              <a:solidFill>
                <a:srgbClr val="A61C00"/>
              </a:solidFill>
              <a:latin typeface="Montserrat"/>
              <a:ea typeface="Montserrat"/>
              <a:cs typeface="Montserrat"/>
              <a:sym typeface="Montserrat"/>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 Keywords on Pink Scale</a:t>
            </a:r>
            <a:endParaRPr sz="1000">
              <a:solidFill>
                <a:srgbClr val="A61C00"/>
              </a:solidFill>
              <a:latin typeface="Montserrat"/>
              <a:ea typeface="Montserrat"/>
              <a:cs typeface="Montserrat"/>
              <a:sym typeface="Montserrat"/>
            </a:endParaRPr>
          </a:p>
          <a:p>
            <a:pPr marL="457200" lvl="0" indent="-292100" algn="l" rtl="0">
              <a:lnSpc>
                <a:spcPct val="150000"/>
              </a:lnSpc>
              <a:spcBef>
                <a:spcPts val="0"/>
              </a:spcBef>
              <a:spcAft>
                <a:spcPts val="0"/>
              </a:spcAft>
              <a:buClr>
                <a:srgbClr val="073763"/>
              </a:buClr>
              <a:buSzPts val="1000"/>
              <a:buFont typeface="Montserrat SemiBold"/>
              <a:buChar char="●"/>
            </a:pPr>
            <a:r>
              <a:rPr lang="en" sz="1000">
                <a:solidFill>
                  <a:srgbClr val="073763"/>
                </a:solidFill>
                <a:latin typeface="Montserrat SemiBold"/>
                <a:ea typeface="Montserrat SemiBold"/>
                <a:cs typeface="Montserrat SemiBold"/>
                <a:sym typeface="Montserrat SemiBold"/>
              </a:rPr>
              <a:t>Strong Correlations</a:t>
            </a:r>
            <a:endParaRPr sz="1000">
              <a:solidFill>
                <a:srgbClr val="073763"/>
              </a:solidFill>
              <a:latin typeface="Montserrat SemiBold"/>
              <a:ea typeface="Montserrat SemiBold"/>
              <a:cs typeface="Montserrat SemiBold"/>
              <a:sym typeface="Montserrat SemiBold"/>
            </a:endParaRPr>
          </a:p>
          <a:p>
            <a:pPr marL="685800" lvl="1" indent="-292100" algn="l" rtl="0">
              <a:lnSpc>
                <a:spcPct val="115000"/>
              </a:lnSpc>
              <a:spcBef>
                <a:spcPts val="0"/>
              </a:spcBef>
              <a:spcAft>
                <a:spcPts val="0"/>
              </a:spcAft>
              <a:buClr>
                <a:srgbClr val="073763"/>
              </a:buClr>
              <a:buSzPts val="1000"/>
              <a:buFont typeface="Montserrat"/>
              <a:buChar char="○"/>
            </a:pPr>
            <a:r>
              <a:rPr lang="en" sz="1000">
                <a:solidFill>
                  <a:srgbClr val="073763"/>
                </a:solidFill>
                <a:latin typeface="Montserrat"/>
                <a:ea typeface="Montserrat"/>
                <a:cs typeface="Montserrat"/>
                <a:sym typeface="Montserrat"/>
              </a:rPr>
              <a:t>Engine Click Thru vs Conversion Rate for Overture</a:t>
            </a:r>
            <a:endParaRPr sz="1000">
              <a:solidFill>
                <a:srgbClr val="073763"/>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0"/>
        <p:cNvGrpSpPr/>
        <p:nvPr/>
      </p:nvGrpSpPr>
      <p:grpSpPr>
        <a:xfrm>
          <a:off x="0" y="0"/>
          <a:ext cx="0" cy="0"/>
          <a:chOff x="0" y="0"/>
          <a:chExt cx="0" cy="0"/>
        </a:xfrm>
      </p:grpSpPr>
      <p:pic>
        <p:nvPicPr>
          <p:cNvPr id="241" name="Google Shape;241;p23"/>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42" name="Google Shape;242;p23"/>
          <p:cNvPicPr preferRelativeResize="0"/>
          <p:nvPr/>
        </p:nvPicPr>
        <p:blipFill>
          <a:blip r:embed="rId4">
            <a:alphaModFix/>
          </a:blip>
          <a:stretch>
            <a:fillRect/>
          </a:stretch>
        </p:blipFill>
        <p:spPr>
          <a:xfrm>
            <a:off x="0" y="423925"/>
            <a:ext cx="7403850" cy="3858100"/>
          </a:xfrm>
          <a:prstGeom prst="rect">
            <a:avLst/>
          </a:prstGeom>
          <a:noFill/>
          <a:ln>
            <a:noFill/>
          </a:ln>
        </p:spPr>
      </p:pic>
      <p:sp>
        <p:nvSpPr>
          <p:cNvPr id="243" name="Google Shape;243;p23"/>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23"/>
          <p:cNvPicPr preferRelativeResize="0"/>
          <p:nvPr/>
        </p:nvPicPr>
        <p:blipFill>
          <a:blip r:embed="rId5">
            <a:alphaModFix/>
          </a:blip>
          <a:stretch>
            <a:fillRect/>
          </a:stretch>
        </p:blipFill>
        <p:spPr>
          <a:xfrm>
            <a:off x="5181600" y="4398558"/>
            <a:ext cx="544800" cy="920280"/>
          </a:xfrm>
          <a:prstGeom prst="rect">
            <a:avLst/>
          </a:prstGeom>
          <a:noFill/>
          <a:ln>
            <a:noFill/>
          </a:ln>
        </p:spPr>
      </p:pic>
      <p:pic>
        <p:nvPicPr>
          <p:cNvPr id="247" name="Google Shape;247;p23"/>
          <p:cNvPicPr preferRelativeResize="0"/>
          <p:nvPr/>
        </p:nvPicPr>
        <p:blipFill>
          <a:blip r:embed="rId6">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48" name="Google Shape;248;p23"/>
          <p:cNvPicPr preferRelativeResize="0"/>
          <p:nvPr/>
        </p:nvPicPr>
        <p:blipFill>
          <a:blip r:embed="rId6">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49" name="Google Shape;249;p23"/>
          <p:cNvPicPr preferRelativeResize="0"/>
          <p:nvPr/>
        </p:nvPicPr>
        <p:blipFill>
          <a:blip r:embed="rId6">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50" name="Google Shape;250;p23"/>
          <p:cNvPicPr preferRelativeResize="0"/>
          <p:nvPr/>
        </p:nvPicPr>
        <p:blipFill>
          <a:blip r:embed="rId6">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sp>
        <p:nvSpPr>
          <p:cNvPr id="251" name="Google Shape;251;p23"/>
          <p:cNvSpPr txBox="1"/>
          <p:nvPr/>
        </p:nvSpPr>
        <p:spPr>
          <a:xfrm>
            <a:off x="5957975" y="3154450"/>
            <a:ext cx="3186000" cy="13530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rgbClr val="073763"/>
              </a:buClr>
              <a:buSzPts val="1100"/>
              <a:buFont typeface="Montserrat SemiBold"/>
              <a:buChar char="●"/>
            </a:pPr>
            <a:r>
              <a:rPr lang="en" sz="1100">
                <a:solidFill>
                  <a:srgbClr val="073763"/>
                </a:solidFill>
                <a:latin typeface="Montserrat SemiBold"/>
                <a:ea typeface="Montserrat SemiBold"/>
                <a:cs typeface="Montserrat SemiBold"/>
                <a:sym typeface="Montserrat SemiBold"/>
              </a:rPr>
              <a:t>Key Campaigns</a:t>
            </a:r>
            <a:endParaRPr sz="1100">
              <a:solidFill>
                <a:srgbClr val="073763"/>
              </a:solidFill>
              <a:latin typeface="Montserrat SemiBold"/>
              <a:ea typeface="Montserrat SemiBold"/>
              <a:cs typeface="Montserrat SemiBold"/>
              <a:sym typeface="Montserrat SemiBold"/>
            </a:endParaRPr>
          </a:p>
          <a:p>
            <a:pPr marL="914400" lvl="1" indent="-298450" algn="l" rtl="0">
              <a:lnSpc>
                <a:spcPct val="150000"/>
              </a:lnSpc>
              <a:spcBef>
                <a:spcPts val="0"/>
              </a:spcBef>
              <a:spcAft>
                <a:spcPts val="0"/>
              </a:spcAft>
              <a:buClr>
                <a:srgbClr val="A61C00"/>
              </a:buClr>
              <a:buSzPts val="1100"/>
              <a:buFont typeface="Montserrat"/>
              <a:buChar char="○"/>
            </a:pPr>
            <a:r>
              <a:rPr lang="en" sz="1100">
                <a:solidFill>
                  <a:srgbClr val="A61C00"/>
                </a:solidFill>
                <a:latin typeface="Montserrat"/>
                <a:ea typeface="Montserrat"/>
                <a:cs typeface="Montserrat"/>
                <a:sym typeface="Montserrat"/>
              </a:rPr>
              <a:t>Air France ~ 2.1M</a:t>
            </a:r>
            <a:endParaRPr sz="1100">
              <a:solidFill>
                <a:srgbClr val="A61C00"/>
              </a:solidFill>
              <a:latin typeface="Montserrat"/>
              <a:ea typeface="Montserrat"/>
              <a:cs typeface="Montserrat"/>
              <a:sym typeface="Montserrat"/>
            </a:endParaRPr>
          </a:p>
          <a:p>
            <a:pPr marL="914400" lvl="1" indent="-298450" algn="l" rtl="0">
              <a:lnSpc>
                <a:spcPct val="150000"/>
              </a:lnSpc>
              <a:spcBef>
                <a:spcPts val="0"/>
              </a:spcBef>
              <a:spcAft>
                <a:spcPts val="0"/>
              </a:spcAft>
              <a:buClr>
                <a:srgbClr val="A61C00"/>
              </a:buClr>
              <a:buSzPts val="1100"/>
              <a:buFont typeface="Montserrat"/>
              <a:buChar char="○"/>
            </a:pPr>
            <a:r>
              <a:rPr lang="en" sz="1100">
                <a:solidFill>
                  <a:srgbClr val="A61C00"/>
                </a:solidFill>
                <a:latin typeface="Montserrat"/>
                <a:ea typeface="Montserrat"/>
                <a:cs typeface="Montserrat"/>
                <a:sym typeface="Montserrat"/>
              </a:rPr>
              <a:t>Unassigned</a:t>
            </a:r>
            <a:endParaRPr sz="1100">
              <a:solidFill>
                <a:srgbClr val="A61C00"/>
              </a:solidFill>
              <a:latin typeface="Montserrat"/>
              <a:ea typeface="Montserrat"/>
              <a:cs typeface="Montserrat"/>
              <a:sym typeface="Montserrat"/>
            </a:endParaRPr>
          </a:p>
          <a:p>
            <a:pPr marL="914400" lvl="1" indent="-298450" algn="l" rtl="0">
              <a:lnSpc>
                <a:spcPct val="150000"/>
              </a:lnSpc>
              <a:spcBef>
                <a:spcPts val="0"/>
              </a:spcBef>
              <a:spcAft>
                <a:spcPts val="0"/>
              </a:spcAft>
              <a:buClr>
                <a:srgbClr val="A61C00"/>
              </a:buClr>
              <a:buSzPts val="1100"/>
              <a:buFont typeface="Montserrat"/>
              <a:buChar char="○"/>
            </a:pPr>
            <a:r>
              <a:rPr lang="en" sz="1100">
                <a:solidFill>
                  <a:srgbClr val="A61C00"/>
                </a:solidFill>
                <a:latin typeface="Montserrat"/>
                <a:ea typeface="Montserrat"/>
                <a:cs typeface="Montserrat"/>
                <a:sym typeface="Montserrat"/>
              </a:rPr>
              <a:t>Western Europe Destination</a:t>
            </a:r>
            <a:endParaRPr sz="1100">
              <a:solidFill>
                <a:srgbClr val="A61C00"/>
              </a:solidFill>
              <a:latin typeface="Montserrat"/>
              <a:ea typeface="Montserrat"/>
              <a:cs typeface="Montserrat"/>
              <a:sym typeface="Montserrat"/>
            </a:endParaRPr>
          </a:p>
          <a:p>
            <a:pPr marL="457200" lvl="0" indent="-298450" algn="l" rtl="0">
              <a:lnSpc>
                <a:spcPct val="150000"/>
              </a:lnSpc>
              <a:spcBef>
                <a:spcPts val="0"/>
              </a:spcBef>
              <a:spcAft>
                <a:spcPts val="0"/>
              </a:spcAft>
              <a:buClr>
                <a:srgbClr val="073763"/>
              </a:buClr>
              <a:buSzPts val="1100"/>
              <a:buFont typeface="Montserrat"/>
              <a:buChar char="●"/>
            </a:pPr>
            <a:r>
              <a:rPr lang="en" sz="1100">
                <a:solidFill>
                  <a:srgbClr val="073763"/>
                </a:solidFill>
                <a:latin typeface="Montserrat"/>
                <a:ea typeface="Montserrat"/>
                <a:cs typeface="Montserrat"/>
                <a:sym typeface="Montserrat"/>
              </a:rPr>
              <a:t>Strong Correlations</a:t>
            </a:r>
            <a:endParaRPr sz="1100">
              <a:solidFill>
                <a:srgbClr val="07376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pic>
        <p:nvPicPr>
          <p:cNvPr id="256" name="Google Shape;256;p24"/>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57" name="Google Shape;257;p24"/>
          <p:cNvPicPr preferRelativeResize="0"/>
          <p:nvPr/>
        </p:nvPicPr>
        <p:blipFill>
          <a:blip r:embed="rId4">
            <a:alphaModFix/>
          </a:blip>
          <a:stretch>
            <a:fillRect/>
          </a:stretch>
        </p:blipFill>
        <p:spPr>
          <a:xfrm>
            <a:off x="0" y="524350"/>
            <a:ext cx="7403850" cy="3858100"/>
          </a:xfrm>
          <a:prstGeom prst="rect">
            <a:avLst/>
          </a:prstGeom>
          <a:noFill/>
          <a:ln>
            <a:noFill/>
          </a:ln>
        </p:spPr>
      </p:pic>
      <p:sp>
        <p:nvSpPr>
          <p:cNvPr id="258" name="Google Shape;258;p24"/>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4"/>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62" name="Google Shape;262;p24"/>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63" name="Google Shape;263;p24"/>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64" name="Google Shape;264;p24"/>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265" name="Google Shape;265;p24"/>
          <p:cNvPicPr preferRelativeResize="0"/>
          <p:nvPr/>
        </p:nvPicPr>
        <p:blipFill>
          <a:blip r:embed="rId6">
            <a:alphaModFix/>
          </a:blip>
          <a:stretch>
            <a:fillRect/>
          </a:stretch>
        </p:blipFill>
        <p:spPr>
          <a:xfrm>
            <a:off x="5867400" y="4550958"/>
            <a:ext cx="544800" cy="920280"/>
          </a:xfrm>
          <a:prstGeom prst="rect">
            <a:avLst/>
          </a:prstGeom>
          <a:noFill/>
          <a:ln>
            <a:noFill/>
          </a:ln>
        </p:spPr>
      </p:pic>
      <p:sp>
        <p:nvSpPr>
          <p:cNvPr id="266" name="Google Shape;266;p24"/>
          <p:cNvSpPr txBox="1"/>
          <p:nvPr/>
        </p:nvSpPr>
        <p:spPr>
          <a:xfrm>
            <a:off x="5867400" y="3110600"/>
            <a:ext cx="3186000" cy="16578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73763"/>
              </a:buClr>
              <a:buSzPts val="1000"/>
              <a:buFont typeface="Montserrat SemiBold"/>
              <a:buChar char="●"/>
            </a:pPr>
            <a:r>
              <a:rPr lang="en" sz="1000">
                <a:solidFill>
                  <a:srgbClr val="073763"/>
                </a:solidFill>
                <a:latin typeface="Montserrat SemiBold"/>
                <a:ea typeface="Montserrat SemiBold"/>
                <a:cs typeface="Montserrat SemiBold"/>
                <a:sym typeface="Montserrat SemiBold"/>
              </a:rPr>
              <a:t>Key Campaigns</a:t>
            </a:r>
            <a:endParaRPr sz="1000">
              <a:solidFill>
                <a:srgbClr val="073763"/>
              </a:solidFill>
              <a:latin typeface="Montserrat SemiBold"/>
              <a:ea typeface="Montserrat SemiBold"/>
              <a:cs typeface="Montserrat SemiBold"/>
              <a:sym typeface="Montserrat SemiBold"/>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Air France Branded</a:t>
            </a:r>
            <a:endParaRPr sz="1000">
              <a:solidFill>
                <a:srgbClr val="A61C00"/>
              </a:solidFill>
              <a:latin typeface="Montserrat"/>
              <a:ea typeface="Montserrat"/>
              <a:cs typeface="Montserrat"/>
              <a:sym typeface="Montserrat"/>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Unassigned ~ 13.9M</a:t>
            </a:r>
            <a:endParaRPr sz="1000">
              <a:solidFill>
                <a:srgbClr val="A61C00"/>
              </a:solidFill>
              <a:latin typeface="Montserrat"/>
              <a:ea typeface="Montserrat"/>
              <a:cs typeface="Montserrat"/>
              <a:sym typeface="Montserrat"/>
            </a:endParaRPr>
          </a:p>
          <a:p>
            <a:pPr marL="685800" lvl="1" indent="-292100" algn="l" rtl="0">
              <a:lnSpc>
                <a:spcPct val="150000"/>
              </a:lnSpc>
              <a:spcBef>
                <a:spcPts val="0"/>
              </a:spcBef>
              <a:spcAft>
                <a:spcPts val="0"/>
              </a:spcAft>
              <a:buClr>
                <a:srgbClr val="A61C00"/>
              </a:buClr>
              <a:buSzPts val="1000"/>
              <a:buFont typeface="Montserrat"/>
              <a:buChar char="○"/>
            </a:pPr>
            <a:r>
              <a:rPr lang="en" sz="1000">
                <a:solidFill>
                  <a:srgbClr val="A61C00"/>
                </a:solidFill>
                <a:latin typeface="Montserrat"/>
                <a:ea typeface="Montserrat"/>
                <a:cs typeface="Montserrat"/>
                <a:sym typeface="Montserrat"/>
              </a:rPr>
              <a:t>Western Europe Destination</a:t>
            </a:r>
            <a:endParaRPr sz="1000">
              <a:solidFill>
                <a:srgbClr val="A61C00"/>
              </a:solidFill>
              <a:latin typeface="Montserrat"/>
              <a:ea typeface="Montserrat"/>
              <a:cs typeface="Montserrat"/>
              <a:sym typeface="Montserrat"/>
            </a:endParaRPr>
          </a:p>
          <a:p>
            <a:pPr marL="457200" lvl="0" indent="-292100" algn="l" rtl="0">
              <a:lnSpc>
                <a:spcPct val="150000"/>
              </a:lnSpc>
              <a:spcBef>
                <a:spcPts val="0"/>
              </a:spcBef>
              <a:spcAft>
                <a:spcPts val="0"/>
              </a:spcAft>
              <a:buClr>
                <a:srgbClr val="073763"/>
              </a:buClr>
              <a:buSzPts val="1000"/>
              <a:buFont typeface="Montserrat SemiBold"/>
              <a:buChar char="●"/>
            </a:pPr>
            <a:r>
              <a:rPr lang="en" sz="1000">
                <a:solidFill>
                  <a:srgbClr val="073763"/>
                </a:solidFill>
                <a:latin typeface="Montserrat SemiBold"/>
                <a:ea typeface="Montserrat SemiBold"/>
                <a:cs typeface="Montserrat SemiBold"/>
                <a:sym typeface="Montserrat SemiBold"/>
              </a:rPr>
              <a:t>Strong Correlations</a:t>
            </a:r>
            <a:endParaRPr sz="1000">
              <a:solidFill>
                <a:srgbClr val="073763"/>
              </a:solidFill>
              <a:latin typeface="Montserrat SemiBold"/>
              <a:ea typeface="Montserrat SemiBold"/>
              <a:cs typeface="Montserrat SemiBold"/>
              <a:sym typeface="Montserrat SemiBold"/>
            </a:endParaRPr>
          </a:p>
          <a:p>
            <a:pPr marL="685800" lvl="1" indent="-292100" algn="l" rtl="0">
              <a:lnSpc>
                <a:spcPct val="115000"/>
              </a:lnSpc>
              <a:spcBef>
                <a:spcPts val="0"/>
              </a:spcBef>
              <a:spcAft>
                <a:spcPts val="0"/>
              </a:spcAft>
              <a:buClr>
                <a:srgbClr val="073763"/>
              </a:buClr>
              <a:buSzPts val="1000"/>
              <a:buFont typeface="Montserrat"/>
              <a:buChar char="○"/>
            </a:pPr>
            <a:r>
              <a:rPr lang="en" sz="1000">
                <a:solidFill>
                  <a:srgbClr val="073763"/>
                </a:solidFill>
                <a:latin typeface="Montserrat"/>
                <a:ea typeface="Montserrat"/>
                <a:cs typeface="Montserrat"/>
                <a:sym typeface="Montserrat"/>
              </a:rPr>
              <a:t>Engine Click Thru vs Conversion Rate  for Overture</a:t>
            </a:r>
            <a:endParaRPr sz="1000">
              <a:solidFill>
                <a:srgbClr val="07376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270"/>
        <p:cNvGrpSpPr/>
        <p:nvPr/>
      </p:nvGrpSpPr>
      <p:grpSpPr>
        <a:xfrm>
          <a:off x="0" y="0"/>
          <a:ext cx="0" cy="0"/>
          <a:chOff x="0" y="0"/>
          <a:chExt cx="0" cy="0"/>
        </a:xfrm>
      </p:grpSpPr>
      <p:pic>
        <p:nvPicPr>
          <p:cNvPr id="271" name="Google Shape;271;p25"/>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72" name="Google Shape;272;p25"/>
          <p:cNvPicPr preferRelativeResize="0"/>
          <p:nvPr/>
        </p:nvPicPr>
        <p:blipFill>
          <a:blip r:embed="rId4">
            <a:alphaModFix/>
          </a:blip>
          <a:stretch>
            <a:fillRect/>
          </a:stretch>
        </p:blipFill>
        <p:spPr>
          <a:xfrm>
            <a:off x="777650" y="1325475"/>
            <a:ext cx="4747725" cy="2492549"/>
          </a:xfrm>
          <a:prstGeom prst="rect">
            <a:avLst/>
          </a:prstGeom>
          <a:noFill/>
          <a:ln>
            <a:noFill/>
          </a:ln>
        </p:spPr>
      </p:pic>
      <p:sp>
        <p:nvSpPr>
          <p:cNvPr id="273" name="Google Shape;273;p25"/>
          <p:cNvSpPr txBox="1">
            <a:spLocks noGrp="1"/>
          </p:cNvSpPr>
          <p:nvPr>
            <p:ph type="body" idx="4294967295"/>
          </p:nvPr>
        </p:nvSpPr>
        <p:spPr>
          <a:xfrm>
            <a:off x="5959725" y="1920188"/>
            <a:ext cx="3672600" cy="161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ontserrat"/>
              <a:buChar char="●"/>
            </a:pPr>
            <a:r>
              <a:rPr lang="en">
                <a:latin typeface="Montserrat"/>
                <a:ea typeface="Montserrat"/>
                <a:cs typeface="Montserrat"/>
                <a:sym typeface="Montserrat"/>
              </a:rPr>
              <a:t>Metasearcher</a:t>
            </a:r>
            <a:endParaRPr>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
                <a:latin typeface="Montserrat"/>
                <a:ea typeface="Montserrat"/>
                <a:cs typeface="Montserrat"/>
                <a:sym typeface="Montserrat"/>
              </a:rPr>
              <a:t>Separate analysis</a:t>
            </a:r>
            <a:endParaRPr>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
                <a:latin typeface="Montserrat"/>
                <a:ea typeface="Montserrat"/>
                <a:cs typeface="Montserrat"/>
                <a:sym typeface="Montserrat"/>
              </a:rPr>
              <a:t>Exhaustive search</a:t>
            </a:r>
            <a:endParaRPr>
              <a:latin typeface="Montserrat"/>
              <a:ea typeface="Montserrat"/>
              <a:cs typeface="Montserrat"/>
              <a:sym typeface="Montserrat"/>
            </a:endParaRPr>
          </a:p>
        </p:txBody>
      </p:sp>
      <p:sp>
        <p:nvSpPr>
          <p:cNvPr id="274" name="Google Shape;274;p25"/>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 name="Google Shape;277;p25"/>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78" name="Google Shape;278;p25"/>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79" name="Google Shape;279;p25"/>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80" name="Google Shape;280;p25"/>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281" name="Google Shape;281;p25"/>
          <p:cNvPicPr preferRelativeResize="0"/>
          <p:nvPr/>
        </p:nvPicPr>
        <p:blipFill>
          <a:blip r:embed="rId6">
            <a:alphaModFix/>
          </a:blip>
          <a:stretch>
            <a:fillRect/>
          </a:stretch>
        </p:blipFill>
        <p:spPr>
          <a:xfrm>
            <a:off x="6629400" y="4398558"/>
            <a:ext cx="544800" cy="9202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5"/>
        <p:cNvGrpSpPr/>
        <p:nvPr/>
      </p:nvGrpSpPr>
      <p:grpSpPr>
        <a:xfrm>
          <a:off x="0" y="0"/>
          <a:ext cx="0" cy="0"/>
          <a:chOff x="0" y="0"/>
          <a:chExt cx="0" cy="0"/>
        </a:xfrm>
      </p:grpSpPr>
      <p:pic>
        <p:nvPicPr>
          <p:cNvPr id="286" name="Google Shape;286;p26"/>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87" name="Google Shape;287;p26"/>
          <p:cNvPicPr preferRelativeResize="0"/>
          <p:nvPr/>
        </p:nvPicPr>
        <p:blipFill>
          <a:blip r:embed="rId4">
            <a:alphaModFix/>
          </a:blip>
          <a:stretch>
            <a:fillRect/>
          </a:stretch>
        </p:blipFill>
        <p:spPr>
          <a:xfrm>
            <a:off x="450775" y="981563"/>
            <a:ext cx="8242447" cy="3569399"/>
          </a:xfrm>
          <a:prstGeom prst="rect">
            <a:avLst/>
          </a:prstGeom>
          <a:noFill/>
          <a:ln>
            <a:noFill/>
          </a:ln>
        </p:spPr>
      </p:pic>
      <p:sp>
        <p:nvSpPr>
          <p:cNvPr id="288" name="Google Shape;288;p26"/>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26"/>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92" name="Google Shape;292;p26"/>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93" name="Google Shape;293;p26"/>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94" name="Google Shape;294;p26"/>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295" name="Google Shape;295;p26"/>
          <p:cNvPicPr preferRelativeResize="0"/>
          <p:nvPr/>
        </p:nvPicPr>
        <p:blipFill>
          <a:blip r:embed="rId6">
            <a:alphaModFix/>
          </a:blip>
          <a:stretch>
            <a:fillRect/>
          </a:stretch>
        </p:blipFill>
        <p:spPr>
          <a:xfrm>
            <a:off x="7086600" y="4550958"/>
            <a:ext cx="544800" cy="920280"/>
          </a:xfrm>
          <a:prstGeom prst="rect">
            <a:avLst/>
          </a:prstGeom>
          <a:noFill/>
          <a:ln>
            <a:noFill/>
          </a:ln>
        </p:spPr>
      </p:pic>
      <p:pic>
        <p:nvPicPr>
          <p:cNvPr id="296" name="Google Shape;296;p26"/>
          <p:cNvPicPr preferRelativeResize="0"/>
          <p:nvPr/>
        </p:nvPicPr>
        <p:blipFill>
          <a:blip r:embed="rId7">
            <a:alphaModFix/>
          </a:blip>
          <a:stretch>
            <a:fillRect/>
          </a:stretch>
        </p:blipFill>
        <p:spPr>
          <a:xfrm>
            <a:off x="4317725" y="3347174"/>
            <a:ext cx="705576" cy="370424"/>
          </a:xfrm>
          <a:prstGeom prst="rect">
            <a:avLst/>
          </a:prstGeom>
          <a:noFill/>
          <a:ln>
            <a:noFill/>
          </a:ln>
        </p:spPr>
      </p:pic>
      <p:pic>
        <p:nvPicPr>
          <p:cNvPr id="297" name="Google Shape;297;p26"/>
          <p:cNvPicPr preferRelativeResize="0"/>
          <p:nvPr/>
        </p:nvPicPr>
        <p:blipFill>
          <a:blip r:embed="rId8">
            <a:alphaModFix/>
          </a:blip>
          <a:stretch>
            <a:fillRect/>
          </a:stretch>
        </p:blipFill>
        <p:spPr>
          <a:xfrm>
            <a:off x="6936225" y="2589950"/>
            <a:ext cx="448700" cy="448700"/>
          </a:xfrm>
          <a:prstGeom prst="rect">
            <a:avLst/>
          </a:prstGeom>
          <a:noFill/>
          <a:ln>
            <a:noFill/>
          </a:ln>
        </p:spPr>
      </p:pic>
      <p:pic>
        <p:nvPicPr>
          <p:cNvPr id="298" name="Google Shape;298;p26"/>
          <p:cNvPicPr preferRelativeResize="0"/>
          <p:nvPr/>
        </p:nvPicPr>
        <p:blipFill>
          <a:blip r:embed="rId9">
            <a:alphaModFix/>
          </a:blip>
          <a:stretch>
            <a:fillRect/>
          </a:stretch>
        </p:blipFill>
        <p:spPr>
          <a:xfrm>
            <a:off x="5886542" y="2860950"/>
            <a:ext cx="953634" cy="715225"/>
          </a:xfrm>
          <a:prstGeom prst="rect">
            <a:avLst/>
          </a:prstGeom>
          <a:noFill/>
          <a:ln>
            <a:noFill/>
          </a:ln>
        </p:spPr>
      </p:pic>
      <p:pic>
        <p:nvPicPr>
          <p:cNvPr id="299" name="Google Shape;299;p26"/>
          <p:cNvPicPr preferRelativeResize="0"/>
          <p:nvPr/>
        </p:nvPicPr>
        <p:blipFill>
          <a:blip r:embed="rId10">
            <a:alphaModFix/>
          </a:blip>
          <a:stretch>
            <a:fillRect/>
          </a:stretch>
        </p:blipFill>
        <p:spPr>
          <a:xfrm>
            <a:off x="5271850" y="2755675"/>
            <a:ext cx="448700" cy="44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3"/>
        <p:cNvGrpSpPr/>
        <p:nvPr/>
      </p:nvGrpSpPr>
      <p:grpSpPr>
        <a:xfrm>
          <a:off x="0" y="0"/>
          <a:ext cx="0" cy="0"/>
          <a:chOff x="0" y="0"/>
          <a:chExt cx="0" cy="0"/>
        </a:xfrm>
      </p:grpSpPr>
      <p:pic>
        <p:nvPicPr>
          <p:cNvPr id="304" name="Google Shape;304;p27"/>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305" name="Google Shape;305;p27"/>
          <p:cNvPicPr preferRelativeResize="0"/>
          <p:nvPr/>
        </p:nvPicPr>
        <p:blipFill>
          <a:blip r:embed="rId4">
            <a:alphaModFix/>
          </a:blip>
          <a:stretch>
            <a:fillRect/>
          </a:stretch>
        </p:blipFill>
        <p:spPr>
          <a:xfrm>
            <a:off x="450775" y="822488"/>
            <a:ext cx="8242447" cy="3569399"/>
          </a:xfrm>
          <a:prstGeom prst="rect">
            <a:avLst/>
          </a:prstGeom>
          <a:noFill/>
          <a:ln>
            <a:noFill/>
          </a:ln>
        </p:spPr>
      </p:pic>
      <p:sp>
        <p:nvSpPr>
          <p:cNvPr id="306" name="Google Shape;306;p27"/>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27"/>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310" name="Google Shape;310;p27"/>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311" name="Google Shape;311;p27"/>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312" name="Google Shape;312;p27"/>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313" name="Google Shape;313;p27"/>
          <p:cNvPicPr preferRelativeResize="0"/>
          <p:nvPr/>
        </p:nvPicPr>
        <p:blipFill>
          <a:blip r:embed="rId6">
            <a:alphaModFix/>
          </a:blip>
          <a:stretch>
            <a:fillRect/>
          </a:stretch>
        </p:blipFill>
        <p:spPr>
          <a:xfrm>
            <a:off x="7696200" y="4474758"/>
            <a:ext cx="544800" cy="920280"/>
          </a:xfrm>
          <a:prstGeom prst="rect">
            <a:avLst/>
          </a:prstGeom>
          <a:noFill/>
          <a:ln>
            <a:noFill/>
          </a:ln>
        </p:spPr>
      </p:pic>
      <p:pic>
        <p:nvPicPr>
          <p:cNvPr id="314" name="Google Shape;314;p27"/>
          <p:cNvPicPr preferRelativeResize="0"/>
          <p:nvPr/>
        </p:nvPicPr>
        <p:blipFill>
          <a:blip r:embed="rId7">
            <a:alphaModFix/>
          </a:blip>
          <a:stretch>
            <a:fillRect/>
          </a:stretch>
        </p:blipFill>
        <p:spPr>
          <a:xfrm>
            <a:off x="2352925" y="1829799"/>
            <a:ext cx="705576" cy="370424"/>
          </a:xfrm>
          <a:prstGeom prst="rect">
            <a:avLst/>
          </a:prstGeom>
          <a:noFill/>
          <a:ln>
            <a:noFill/>
          </a:ln>
        </p:spPr>
      </p:pic>
      <p:pic>
        <p:nvPicPr>
          <p:cNvPr id="315" name="Google Shape;315;p27"/>
          <p:cNvPicPr preferRelativeResize="0"/>
          <p:nvPr/>
        </p:nvPicPr>
        <p:blipFill>
          <a:blip r:embed="rId8">
            <a:alphaModFix/>
          </a:blip>
          <a:stretch>
            <a:fillRect/>
          </a:stretch>
        </p:blipFill>
        <p:spPr>
          <a:xfrm>
            <a:off x="4169050" y="3762175"/>
            <a:ext cx="261400" cy="261400"/>
          </a:xfrm>
          <a:prstGeom prst="rect">
            <a:avLst/>
          </a:prstGeom>
          <a:noFill/>
          <a:ln>
            <a:noFill/>
          </a:ln>
        </p:spPr>
      </p:pic>
      <p:pic>
        <p:nvPicPr>
          <p:cNvPr id="316" name="Google Shape;316;p27"/>
          <p:cNvPicPr preferRelativeResize="0"/>
          <p:nvPr/>
        </p:nvPicPr>
        <p:blipFill>
          <a:blip r:embed="rId9">
            <a:alphaModFix/>
          </a:blip>
          <a:stretch>
            <a:fillRect/>
          </a:stretch>
        </p:blipFill>
        <p:spPr>
          <a:xfrm>
            <a:off x="3845097" y="1490675"/>
            <a:ext cx="261400" cy="261400"/>
          </a:xfrm>
          <a:prstGeom prst="rect">
            <a:avLst/>
          </a:prstGeom>
          <a:noFill/>
          <a:ln>
            <a:noFill/>
          </a:ln>
        </p:spPr>
      </p:pic>
      <p:pic>
        <p:nvPicPr>
          <p:cNvPr id="317" name="Google Shape;317;p27"/>
          <p:cNvPicPr preferRelativeResize="0"/>
          <p:nvPr/>
        </p:nvPicPr>
        <p:blipFill>
          <a:blip r:embed="rId10">
            <a:alphaModFix/>
          </a:blip>
          <a:stretch>
            <a:fillRect/>
          </a:stretch>
        </p:blipFill>
        <p:spPr>
          <a:xfrm>
            <a:off x="3058500" y="938000"/>
            <a:ext cx="896824" cy="67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321"/>
        <p:cNvGrpSpPr/>
        <p:nvPr/>
      </p:nvGrpSpPr>
      <p:grpSpPr>
        <a:xfrm>
          <a:off x="0" y="0"/>
          <a:ext cx="0" cy="0"/>
          <a:chOff x="0" y="0"/>
          <a:chExt cx="0" cy="0"/>
        </a:xfrm>
      </p:grpSpPr>
      <p:pic>
        <p:nvPicPr>
          <p:cNvPr id="322" name="Google Shape;322;p28"/>
          <p:cNvPicPr preferRelativeResize="0"/>
          <p:nvPr/>
        </p:nvPicPr>
        <p:blipFill>
          <a:blip r:embed="rId3">
            <a:alphaModFix/>
          </a:blip>
          <a:stretch>
            <a:fillRect/>
          </a:stretch>
        </p:blipFill>
        <p:spPr>
          <a:xfrm>
            <a:off x="7708650" y="262950"/>
            <a:ext cx="1123649" cy="261400"/>
          </a:xfrm>
          <a:prstGeom prst="rect">
            <a:avLst/>
          </a:prstGeom>
          <a:noFill/>
          <a:ln>
            <a:noFill/>
          </a:ln>
        </p:spPr>
      </p:pic>
      <p:sp>
        <p:nvSpPr>
          <p:cNvPr id="323" name="Google Shape;323;p28"/>
          <p:cNvSpPr txBox="1"/>
          <p:nvPr/>
        </p:nvSpPr>
        <p:spPr>
          <a:xfrm>
            <a:off x="808475" y="445025"/>
            <a:ext cx="768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73763"/>
                </a:solidFill>
                <a:latin typeface="Montserrat SemiBold"/>
                <a:ea typeface="Montserrat SemiBold"/>
                <a:cs typeface="Montserrat SemiBold"/>
                <a:sym typeface="Montserrat SemiBold"/>
              </a:rPr>
              <a:t>Summary &amp; Recommendation</a:t>
            </a:r>
            <a:endParaRPr sz="2800">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2800"/>
          </a:p>
          <a:p>
            <a:pPr marL="0" lvl="0" indent="0" algn="l" rtl="0">
              <a:spcBef>
                <a:spcPts val="0"/>
              </a:spcBef>
              <a:spcAft>
                <a:spcPts val="0"/>
              </a:spcAft>
              <a:buNone/>
            </a:pPr>
            <a:endParaRPr sz="2800"/>
          </a:p>
          <a:p>
            <a:pPr marL="457200" lvl="0" indent="-342900" algn="l" rtl="0">
              <a:lnSpc>
                <a:spcPct val="150000"/>
              </a:lnSpc>
              <a:spcBef>
                <a:spcPts val="0"/>
              </a:spcBef>
              <a:spcAft>
                <a:spcPts val="0"/>
              </a:spcAft>
              <a:buClr>
                <a:srgbClr val="666666"/>
              </a:buClr>
              <a:buSzPts val="1800"/>
              <a:buChar char="●"/>
            </a:pPr>
            <a:r>
              <a:rPr lang="en" sz="1800">
                <a:solidFill>
                  <a:srgbClr val="666666"/>
                </a:solidFill>
              </a:rPr>
              <a:t>Tailor each publisher strategy to maximize ROA</a:t>
            </a:r>
            <a:endParaRPr sz="1800">
              <a:solidFill>
                <a:srgbClr val="666666"/>
              </a:solidFill>
            </a:endParaRPr>
          </a:p>
          <a:p>
            <a:pPr marL="457200" lvl="0" indent="-342900" algn="l" rtl="0">
              <a:lnSpc>
                <a:spcPct val="150000"/>
              </a:lnSpc>
              <a:spcBef>
                <a:spcPts val="0"/>
              </a:spcBef>
              <a:spcAft>
                <a:spcPts val="0"/>
              </a:spcAft>
              <a:buClr>
                <a:srgbClr val="666666"/>
              </a:buClr>
              <a:buSzPts val="1800"/>
              <a:buChar char="●"/>
            </a:pPr>
            <a:r>
              <a:rPr lang="en" sz="1800">
                <a:solidFill>
                  <a:srgbClr val="666666"/>
                </a:solidFill>
              </a:rPr>
              <a:t>Focus on top 80% profit contribution</a:t>
            </a:r>
            <a:endParaRPr sz="1800">
              <a:solidFill>
                <a:srgbClr val="666666"/>
              </a:solidFill>
            </a:endParaRPr>
          </a:p>
          <a:p>
            <a:pPr marL="457200" lvl="0" indent="-342900" algn="l" rtl="0">
              <a:lnSpc>
                <a:spcPct val="150000"/>
              </a:lnSpc>
              <a:spcBef>
                <a:spcPts val="0"/>
              </a:spcBef>
              <a:spcAft>
                <a:spcPts val="0"/>
              </a:spcAft>
              <a:buClr>
                <a:srgbClr val="666666"/>
              </a:buClr>
              <a:buSzPts val="1800"/>
              <a:buChar char="●"/>
            </a:pPr>
            <a:r>
              <a:rPr lang="en" sz="1800">
                <a:solidFill>
                  <a:srgbClr val="666666"/>
                </a:solidFill>
              </a:rPr>
              <a:t>Increase brand awareness using identified effective keywords and campaigns </a:t>
            </a:r>
            <a:endParaRPr sz="1800">
              <a:solidFill>
                <a:srgbClr val="666666"/>
              </a:solidFill>
            </a:endParaRPr>
          </a:p>
        </p:txBody>
      </p:sp>
      <p:pic>
        <p:nvPicPr>
          <p:cNvPr id="324" name="Google Shape;324;p28"/>
          <p:cNvPicPr preferRelativeResize="0"/>
          <p:nvPr/>
        </p:nvPicPr>
        <p:blipFill>
          <a:blip r:embed="rId4">
            <a:alphaModFix/>
          </a:blip>
          <a:stretch>
            <a:fillRect/>
          </a:stretch>
        </p:blipFill>
        <p:spPr>
          <a:xfrm>
            <a:off x="263675" y="493900"/>
            <a:ext cx="544800" cy="474950"/>
          </a:xfrm>
          <a:prstGeom prst="rect">
            <a:avLst/>
          </a:prstGeom>
          <a:noFill/>
          <a:ln>
            <a:noFill/>
          </a:ln>
        </p:spPr>
      </p:pic>
      <p:sp>
        <p:nvSpPr>
          <p:cNvPr id="325" name="Google Shape;325;p28"/>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28"/>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329" name="Google Shape;329;p28"/>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330" name="Google Shape;330;p28"/>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331" name="Google Shape;331;p28"/>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332" name="Google Shape;332;p28"/>
          <p:cNvPicPr preferRelativeResize="0"/>
          <p:nvPr/>
        </p:nvPicPr>
        <p:blipFill>
          <a:blip r:embed="rId6">
            <a:alphaModFix/>
          </a:blip>
          <a:stretch>
            <a:fillRect/>
          </a:stretch>
        </p:blipFill>
        <p:spPr>
          <a:xfrm>
            <a:off x="8610600" y="4474758"/>
            <a:ext cx="544800" cy="920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9" name="Google Shape;339;p29"/>
          <p:cNvPicPr preferRelativeResize="0"/>
          <p:nvPr/>
        </p:nvPicPr>
        <p:blipFill rotWithShape="1">
          <a:blip r:embed="rId3">
            <a:alphaModFix/>
          </a:blip>
          <a:srcRect t="15626"/>
          <a:stretch/>
        </p:blipFill>
        <p:spPr>
          <a:xfrm>
            <a:off x="0" y="0"/>
            <a:ext cx="9144001" cy="5143500"/>
          </a:xfrm>
          <a:prstGeom prst="rect">
            <a:avLst/>
          </a:prstGeom>
          <a:noFill/>
          <a:ln>
            <a:noFill/>
          </a:ln>
        </p:spPr>
      </p:pic>
      <p:pic>
        <p:nvPicPr>
          <p:cNvPr id="340" name="Google Shape;340;p29"/>
          <p:cNvPicPr preferRelativeResize="0"/>
          <p:nvPr/>
        </p:nvPicPr>
        <p:blipFill>
          <a:blip r:embed="rId4">
            <a:alphaModFix/>
          </a:blip>
          <a:stretch>
            <a:fillRect/>
          </a:stretch>
        </p:blipFill>
        <p:spPr>
          <a:xfrm rot="-1447295">
            <a:off x="4961344" y="2477223"/>
            <a:ext cx="3479130" cy="1073559"/>
          </a:xfrm>
          <a:prstGeom prst="rect">
            <a:avLst/>
          </a:prstGeom>
          <a:noFill/>
          <a:ln>
            <a:noFill/>
          </a:ln>
        </p:spPr>
      </p:pic>
      <p:sp>
        <p:nvSpPr>
          <p:cNvPr id="341" name="Google Shape;341;p29"/>
          <p:cNvSpPr/>
          <p:nvPr/>
        </p:nvSpPr>
        <p:spPr>
          <a:xfrm rot="-606908">
            <a:off x="5338600" y="3108441"/>
            <a:ext cx="696933" cy="11151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29"/>
          <p:cNvPicPr preferRelativeResize="0"/>
          <p:nvPr/>
        </p:nvPicPr>
        <p:blipFill>
          <a:blip r:embed="rId5">
            <a:alphaModFix/>
          </a:blip>
          <a:stretch>
            <a:fillRect/>
          </a:stretch>
        </p:blipFill>
        <p:spPr>
          <a:xfrm rot="-635676">
            <a:off x="5194210" y="3039744"/>
            <a:ext cx="1184810" cy="2489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3563100" y="2113400"/>
            <a:ext cx="20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Appendix</a:t>
            </a: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1"/>
          <p:cNvSpPr/>
          <p:nvPr/>
        </p:nvSpPr>
        <p:spPr>
          <a:xfrm>
            <a:off x="473125" y="2325750"/>
            <a:ext cx="1665900" cy="8064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Getting Dataset Ready</a:t>
            </a:r>
            <a:endParaRPr>
              <a:latin typeface="Montserrat"/>
              <a:ea typeface="Montserrat"/>
              <a:cs typeface="Montserrat"/>
              <a:sym typeface="Montserrat"/>
            </a:endParaRPr>
          </a:p>
        </p:txBody>
      </p:sp>
      <p:sp>
        <p:nvSpPr>
          <p:cNvPr id="353" name="Google Shape;353;p31"/>
          <p:cNvSpPr/>
          <p:nvPr/>
        </p:nvSpPr>
        <p:spPr>
          <a:xfrm>
            <a:off x="4808500" y="1519350"/>
            <a:ext cx="1665900" cy="8064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Analysis per Publisher</a:t>
            </a:r>
            <a:endParaRPr>
              <a:latin typeface="Montserrat"/>
              <a:ea typeface="Montserrat"/>
              <a:cs typeface="Montserrat"/>
              <a:sym typeface="Montserrat"/>
            </a:endParaRPr>
          </a:p>
        </p:txBody>
      </p:sp>
      <p:sp>
        <p:nvSpPr>
          <p:cNvPr id="354" name="Google Shape;354;p31"/>
          <p:cNvSpPr/>
          <p:nvPr/>
        </p:nvSpPr>
        <p:spPr>
          <a:xfrm>
            <a:off x="2612013" y="2325750"/>
            <a:ext cx="1665900" cy="8064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Data Massaging</a:t>
            </a:r>
            <a:endParaRPr>
              <a:latin typeface="Montserrat"/>
              <a:ea typeface="Montserrat"/>
              <a:cs typeface="Montserrat"/>
              <a:sym typeface="Montserrat"/>
            </a:endParaRPr>
          </a:p>
        </p:txBody>
      </p:sp>
      <p:sp>
        <p:nvSpPr>
          <p:cNvPr id="355" name="Google Shape;355;p31"/>
          <p:cNvSpPr/>
          <p:nvPr/>
        </p:nvSpPr>
        <p:spPr>
          <a:xfrm>
            <a:off x="4808500" y="3132150"/>
            <a:ext cx="1665900" cy="8064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Analysis on a whole</a:t>
            </a:r>
            <a:endParaRPr>
              <a:latin typeface="Montserrat"/>
              <a:ea typeface="Montserrat"/>
              <a:cs typeface="Montserrat"/>
              <a:sym typeface="Montserrat"/>
            </a:endParaRPr>
          </a:p>
        </p:txBody>
      </p:sp>
      <p:sp>
        <p:nvSpPr>
          <p:cNvPr id="356" name="Google Shape;356;p31"/>
          <p:cNvSpPr/>
          <p:nvPr/>
        </p:nvSpPr>
        <p:spPr>
          <a:xfrm>
            <a:off x="7004975" y="2325750"/>
            <a:ext cx="1665900" cy="806400"/>
          </a:xfrm>
          <a:prstGeom prst="roundRect">
            <a:avLst>
              <a:gd name="adj" fmla="val 16667"/>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Findings and Insights</a:t>
            </a:r>
            <a:endParaRPr>
              <a:latin typeface="Montserrat"/>
              <a:ea typeface="Montserrat"/>
              <a:cs typeface="Montserrat"/>
              <a:sym typeface="Montserrat"/>
            </a:endParaRPr>
          </a:p>
        </p:txBody>
      </p:sp>
      <p:cxnSp>
        <p:nvCxnSpPr>
          <p:cNvPr id="357" name="Google Shape;357;p31"/>
          <p:cNvCxnSpPr>
            <a:stCxn id="352" idx="3"/>
            <a:endCxn id="354" idx="1"/>
          </p:cNvCxnSpPr>
          <p:nvPr/>
        </p:nvCxnSpPr>
        <p:spPr>
          <a:xfrm>
            <a:off x="2139025" y="2728950"/>
            <a:ext cx="473100" cy="0"/>
          </a:xfrm>
          <a:prstGeom prst="straightConnector1">
            <a:avLst/>
          </a:prstGeom>
          <a:noFill/>
          <a:ln w="9525" cap="flat" cmpd="sng">
            <a:solidFill>
              <a:schemeClr val="dk2"/>
            </a:solidFill>
            <a:prstDash val="solid"/>
            <a:round/>
            <a:headEnd type="none" w="med" len="med"/>
            <a:tailEnd type="triangle" w="med" len="med"/>
          </a:ln>
        </p:spPr>
      </p:cxnSp>
      <p:cxnSp>
        <p:nvCxnSpPr>
          <p:cNvPr id="358" name="Google Shape;358;p31"/>
          <p:cNvCxnSpPr>
            <a:stCxn id="354" idx="3"/>
            <a:endCxn id="353" idx="1"/>
          </p:cNvCxnSpPr>
          <p:nvPr/>
        </p:nvCxnSpPr>
        <p:spPr>
          <a:xfrm rot="10800000" flipH="1">
            <a:off x="4277913" y="1922550"/>
            <a:ext cx="530700" cy="806400"/>
          </a:xfrm>
          <a:prstGeom prst="straightConnector1">
            <a:avLst/>
          </a:prstGeom>
          <a:noFill/>
          <a:ln w="9525" cap="flat" cmpd="sng">
            <a:solidFill>
              <a:schemeClr val="dk2"/>
            </a:solidFill>
            <a:prstDash val="solid"/>
            <a:round/>
            <a:headEnd type="none" w="med" len="med"/>
            <a:tailEnd type="triangle" w="med" len="med"/>
          </a:ln>
        </p:spPr>
      </p:cxnSp>
      <p:cxnSp>
        <p:nvCxnSpPr>
          <p:cNvPr id="359" name="Google Shape;359;p31"/>
          <p:cNvCxnSpPr>
            <a:stCxn id="354" idx="3"/>
            <a:endCxn id="355" idx="1"/>
          </p:cNvCxnSpPr>
          <p:nvPr/>
        </p:nvCxnSpPr>
        <p:spPr>
          <a:xfrm>
            <a:off x="4277913" y="2728950"/>
            <a:ext cx="530700" cy="806400"/>
          </a:xfrm>
          <a:prstGeom prst="straightConnector1">
            <a:avLst/>
          </a:prstGeom>
          <a:noFill/>
          <a:ln w="9525" cap="flat" cmpd="sng">
            <a:solidFill>
              <a:schemeClr val="dk2"/>
            </a:solidFill>
            <a:prstDash val="solid"/>
            <a:round/>
            <a:headEnd type="none" w="med" len="med"/>
            <a:tailEnd type="triangle" w="med" len="med"/>
          </a:ln>
        </p:spPr>
      </p:cxnSp>
      <p:cxnSp>
        <p:nvCxnSpPr>
          <p:cNvPr id="360" name="Google Shape;360;p31"/>
          <p:cNvCxnSpPr>
            <a:stCxn id="353" idx="3"/>
            <a:endCxn id="356" idx="1"/>
          </p:cNvCxnSpPr>
          <p:nvPr/>
        </p:nvCxnSpPr>
        <p:spPr>
          <a:xfrm>
            <a:off x="6474400" y="1922550"/>
            <a:ext cx="530700" cy="8064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31"/>
          <p:cNvCxnSpPr>
            <a:stCxn id="355" idx="3"/>
            <a:endCxn id="356" idx="1"/>
          </p:cNvCxnSpPr>
          <p:nvPr/>
        </p:nvCxnSpPr>
        <p:spPr>
          <a:xfrm rot="10800000" flipH="1">
            <a:off x="6474400" y="2728950"/>
            <a:ext cx="530700" cy="806400"/>
          </a:xfrm>
          <a:prstGeom prst="straightConnector1">
            <a:avLst/>
          </a:prstGeom>
          <a:noFill/>
          <a:ln w="9525" cap="flat" cmpd="sng">
            <a:solidFill>
              <a:schemeClr val="dk2"/>
            </a:solidFill>
            <a:prstDash val="solid"/>
            <a:round/>
            <a:headEnd type="none" w="med" len="med"/>
            <a:tailEnd type="triangle" w="med" len="med"/>
          </a:ln>
        </p:spPr>
      </p:cxnSp>
      <p:sp>
        <p:nvSpPr>
          <p:cNvPr id="362" name="Google Shape;362;p31"/>
          <p:cNvSpPr txBox="1"/>
          <p:nvPr/>
        </p:nvSpPr>
        <p:spPr>
          <a:xfrm>
            <a:off x="2714475" y="3224850"/>
            <a:ext cx="1461000" cy="85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New Variables</a:t>
            </a:r>
            <a:endParaRPr sz="1100">
              <a:latin typeface="Montserrat Thin"/>
              <a:ea typeface="Montserrat Thin"/>
              <a:cs typeface="Montserrat Thin"/>
              <a:sym typeface="Montserrat Thin"/>
            </a:endParaRPr>
          </a:p>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Conditions</a:t>
            </a:r>
            <a:endParaRPr sz="1100">
              <a:latin typeface="Montserrat Thin"/>
              <a:ea typeface="Montserrat Thin"/>
              <a:cs typeface="Montserrat Thin"/>
              <a:sym typeface="Montserrat Thin"/>
            </a:endParaRPr>
          </a:p>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Converting</a:t>
            </a:r>
            <a:endParaRPr sz="1100">
              <a:latin typeface="Montserrat Thin"/>
              <a:ea typeface="Montserrat Thin"/>
              <a:cs typeface="Montserrat Thin"/>
              <a:sym typeface="Montserrat Thin"/>
            </a:endParaRPr>
          </a:p>
        </p:txBody>
      </p:sp>
      <p:sp>
        <p:nvSpPr>
          <p:cNvPr id="363" name="Google Shape;363;p31"/>
          <p:cNvSpPr txBox="1"/>
          <p:nvPr/>
        </p:nvSpPr>
        <p:spPr>
          <a:xfrm>
            <a:off x="4911013" y="2365350"/>
            <a:ext cx="1461000" cy="72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Correlations</a:t>
            </a:r>
            <a:endParaRPr sz="1100">
              <a:latin typeface="Montserrat Thin"/>
              <a:ea typeface="Montserrat Thin"/>
              <a:cs typeface="Montserrat Thin"/>
              <a:sym typeface="Montserrat Thin"/>
            </a:endParaRPr>
          </a:p>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Regression</a:t>
            </a:r>
            <a:endParaRPr sz="1100">
              <a:latin typeface="Montserrat Thin"/>
              <a:ea typeface="Montserrat Thin"/>
              <a:cs typeface="Montserrat Thin"/>
              <a:sym typeface="Montserrat Thin"/>
            </a:endParaRPr>
          </a:p>
          <a:p>
            <a:pPr marL="0" lvl="0" indent="0" algn="l" rtl="0">
              <a:lnSpc>
                <a:spcPct val="115000"/>
              </a:lnSpc>
              <a:spcBef>
                <a:spcPts val="0"/>
              </a:spcBef>
              <a:spcAft>
                <a:spcPts val="0"/>
              </a:spcAft>
              <a:buNone/>
            </a:pPr>
            <a:r>
              <a:rPr lang="en" sz="1100">
                <a:latin typeface="Montserrat Thin"/>
                <a:ea typeface="Montserrat Thin"/>
                <a:cs typeface="Montserrat Thin"/>
                <a:sym typeface="Montserrat Thin"/>
              </a:rPr>
              <a:t>Comparison</a:t>
            </a:r>
            <a:endParaRPr sz="1100">
              <a:latin typeface="Montserrat Thin"/>
              <a:ea typeface="Montserrat Thin"/>
              <a:cs typeface="Montserrat Thin"/>
              <a:sym typeface="Montserrat Thin"/>
            </a:endParaRPr>
          </a:p>
          <a:p>
            <a:pPr marL="0" lvl="0" indent="0" algn="l" rtl="0">
              <a:lnSpc>
                <a:spcPct val="115000"/>
              </a:lnSpc>
              <a:spcBef>
                <a:spcPts val="0"/>
              </a:spcBef>
              <a:spcAft>
                <a:spcPts val="0"/>
              </a:spcAft>
              <a:buNone/>
            </a:pPr>
            <a:endParaRPr sz="1100">
              <a:latin typeface="Montserrat Thin"/>
              <a:ea typeface="Montserrat Thin"/>
              <a:cs typeface="Montserrat Thin"/>
              <a:sym typeface="Montserrat Thin"/>
            </a:endParaRPr>
          </a:p>
        </p:txBody>
      </p:sp>
      <p:cxnSp>
        <p:nvCxnSpPr>
          <p:cNvPr id="364" name="Google Shape;364;p31"/>
          <p:cNvCxnSpPr>
            <a:stCxn id="354" idx="1"/>
            <a:endCxn id="362" idx="1"/>
          </p:cNvCxnSpPr>
          <p:nvPr/>
        </p:nvCxnSpPr>
        <p:spPr>
          <a:xfrm>
            <a:off x="2612013" y="2728950"/>
            <a:ext cx="102600" cy="924300"/>
          </a:xfrm>
          <a:prstGeom prst="curvedConnector3">
            <a:avLst>
              <a:gd name="adj1" fmla="val -232091"/>
            </a:avLst>
          </a:prstGeom>
          <a:noFill/>
          <a:ln w="9525" cap="flat" cmpd="sng">
            <a:solidFill>
              <a:schemeClr val="dk2"/>
            </a:solidFill>
            <a:prstDash val="dot"/>
            <a:round/>
            <a:headEnd type="none" w="med" len="med"/>
            <a:tailEnd type="triangle" w="med" len="med"/>
          </a:ln>
        </p:spPr>
      </p:cxnSp>
      <p:cxnSp>
        <p:nvCxnSpPr>
          <p:cNvPr id="365" name="Google Shape;365;p31"/>
          <p:cNvCxnSpPr>
            <a:stCxn id="353" idx="1"/>
            <a:endCxn id="363" idx="1"/>
          </p:cNvCxnSpPr>
          <p:nvPr/>
        </p:nvCxnSpPr>
        <p:spPr>
          <a:xfrm>
            <a:off x="4808500" y="1922550"/>
            <a:ext cx="102600" cy="806400"/>
          </a:xfrm>
          <a:prstGeom prst="curvedConnector3">
            <a:avLst>
              <a:gd name="adj1" fmla="val -75804"/>
            </a:avLst>
          </a:prstGeom>
          <a:noFill/>
          <a:ln w="9525" cap="flat" cmpd="sng">
            <a:solidFill>
              <a:schemeClr val="dk2"/>
            </a:solidFill>
            <a:prstDash val="dot"/>
            <a:round/>
            <a:headEnd type="none" w="med" len="med"/>
            <a:tailEnd type="triangle" w="med" len="med"/>
          </a:ln>
        </p:spPr>
      </p:cxnSp>
      <p:cxnSp>
        <p:nvCxnSpPr>
          <p:cNvPr id="366" name="Google Shape;366;p31"/>
          <p:cNvCxnSpPr>
            <a:stCxn id="355" idx="1"/>
            <a:endCxn id="363" idx="1"/>
          </p:cNvCxnSpPr>
          <p:nvPr/>
        </p:nvCxnSpPr>
        <p:spPr>
          <a:xfrm rot="10800000" flipH="1">
            <a:off x="4808500" y="2728950"/>
            <a:ext cx="102600" cy="806400"/>
          </a:xfrm>
          <a:prstGeom prst="curvedConnector3">
            <a:avLst>
              <a:gd name="adj1" fmla="val -62914"/>
            </a:avLst>
          </a:prstGeom>
          <a:noFill/>
          <a:ln w="9525" cap="flat" cmpd="sng">
            <a:solidFill>
              <a:schemeClr val="dk2"/>
            </a:solidFill>
            <a:prstDash val="dot"/>
            <a:round/>
            <a:headEnd type="none" w="med" len="med"/>
            <a:tailEnd type="triangle" w="med" len="med"/>
          </a:ln>
        </p:spPr>
      </p:cxnSp>
      <p:sp>
        <p:nvSpPr>
          <p:cNvPr id="367" name="Google Shape;367;p31"/>
          <p:cNvSpPr txBox="1">
            <a:spLocks noGrp="1"/>
          </p:cNvSpPr>
          <p:nvPr>
            <p:ph type="title"/>
          </p:nvPr>
        </p:nvSpPr>
        <p:spPr>
          <a:xfrm>
            <a:off x="311700"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High-level Analysis Process</a:t>
            </a: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08475"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Business Problem</a:t>
            </a: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 name="Google Shape;63;p14"/>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14"/>
          <p:cNvPicPr preferRelativeResize="0"/>
          <p:nvPr/>
        </p:nvPicPr>
        <p:blipFill>
          <a:blip r:embed="rId3">
            <a:alphaModFix/>
          </a:blip>
          <a:stretch>
            <a:fillRect/>
          </a:stretch>
        </p:blipFill>
        <p:spPr>
          <a:xfrm>
            <a:off x="0" y="4398558"/>
            <a:ext cx="544800" cy="920280"/>
          </a:xfrm>
          <a:prstGeom prst="rect">
            <a:avLst/>
          </a:prstGeom>
          <a:noFill/>
          <a:ln>
            <a:noFill/>
          </a:ln>
        </p:spPr>
      </p:pic>
      <p:pic>
        <p:nvPicPr>
          <p:cNvPr id="67" name="Google Shape;67;p14"/>
          <p:cNvPicPr preferRelativeResize="0"/>
          <p:nvPr/>
        </p:nvPicPr>
        <p:blipFill>
          <a:blip r:embed="rId4">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68" name="Google Shape;68;p14"/>
          <p:cNvPicPr preferRelativeResize="0"/>
          <p:nvPr/>
        </p:nvPicPr>
        <p:blipFill>
          <a:blip r:embed="rId5">
            <a:alphaModFix/>
          </a:blip>
          <a:stretch>
            <a:fillRect/>
          </a:stretch>
        </p:blipFill>
        <p:spPr>
          <a:xfrm>
            <a:off x="263675" y="493900"/>
            <a:ext cx="544800" cy="474950"/>
          </a:xfrm>
          <a:prstGeom prst="rect">
            <a:avLst/>
          </a:prstGeom>
          <a:noFill/>
          <a:ln>
            <a:noFill/>
          </a:ln>
        </p:spPr>
      </p:pic>
      <p:sp>
        <p:nvSpPr>
          <p:cNvPr id="69" name="Google Shape;69;p14"/>
          <p:cNvSpPr/>
          <p:nvPr/>
        </p:nvSpPr>
        <p:spPr>
          <a:xfrm>
            <a:off x="1945224" y="1981175"/>
            <a:ext cx="407700" cy="425400"/>
          </a:xfrm>
          <a:prstGeom prst="ellipse">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rot="5400000">
            <a:off x="1935461" y="1609313"/>
            <a:ext cx="427200" cy="198000"/>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10797588">
            <a:off x="2422467" y="2095052"/>
            <a:ext cx="427500" cy="197700"/>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rot="-5402412">
            <a:off x="1935318" y="2580731"/>
            <a:ext cx="427500" cy="197700"/>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1454113" y="2095085"/>
            <a:ext cx="427200" cy="197700"/>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8105118">
            <a:off x="2259334" y="1734948"/>
            <a:ext cx="427447" cy="197707"/>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8282560">
            <a:off x="2259246" y="2450874"/>
            <a:ext cx="427625" cy="197568"/>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8105118" flipH="1">
            <a:off x="1611334" y="1734948"/>
            <a:ext cx="427447" cy="197707"/>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8282560" flipH="1">
            <a:off x="1611246" y="2450874"/>
            <a:ext cx="427625" cy="197568"/>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4"/>
          <p:cNvPicPr preferRelativeResize="0"/>
          <p:nvPr/>
        </p:nvPicPr>
        <p:blipFill>
          <a:blip r:embed="rId6">
            <a:alphaModFix/>
          </a:blip>
          <a:stretch>
            <a:fillRect/>
          </a:stretch>
        </p:blipFill>
        <p:spPr>
          <a:xfrm>
            <a:off x="3814197" y="1431409"/>
            <a:ext cx="1860926" cy="1524926"/>
          </a:xfrm>
          <a:prstGeom prst="rect">
            <a:avLst/>
          </a:prstGeom>
          <a:noFill/>
          <a:ln>
            <a:noFill/>
          </a:ln>
        </p:spPr>
      </p:pic>
      <p:pic>
        <p:nvPicPr>
          <p:cNvPr id="79" name="Google Shape;79;p14"/>
          <p:cNvPicPr preferRelativeResize="0"/>
          <p:nvPr/>
        </p:nvPicPr>
        <p:blipFill>
          <a:blip r:embed="rId7">
            <a:alphaModFix/>
          </a:blip>
          <a:stretch>
            <a:fillRect/>
          </a:stretch>
        </p:blipFill>
        <p:spPr>
          <a:xfrm>
            <a:off x="6397802" y="1404972"/>
            <a:ext cx="1577825" cy="1577825"/>
          </a:xfrm>
          <a:prstGeom prst="rect">
            <a:avLst/>
          </a:prstGeom>
          <a:noFill/>
          <a:ln>
            <a:noFill/>
          </a:ln>
        </p:spPr>
      </p:pic>
      <p:sp>
        <p:nvSpPr>
          <p:cNvPr id="80" name="Google Shape;80;p14"/>
          <p:cNvSpPr txBox="1"/>
          <p:nvPr/>
        </p:nvSpPr>
        <p:spPr>
          <a:xfrm>
            <a:off x="1289763" y="2978025"/>
            <a:ext cx="17562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Competitive Business</a:t>
            </a:r>
            <a:endParaRPr sz="1800">
              <a:latin typeface="Montserrat Medium"/>
              <a:ea typeface="Montserrat Medium"/>
              <a:cs typeface="Montserrat Medium"/>
              <a:sym typeface="Montserrat Medium"/>
            </a:endParaRPr>
          </a:p>
        </p:txBody>
      </p:sp>
      <p:sp>
        <p:nvSpPr>
          <p:cNvPr id="81" name="Google Shape;81;p14"/>
          <p:cNvSpPr txBox="1"/>
          <p:nvPr/>
        </p:nvSpPr>
        <p:spPr>
          <a:xfrm>
            <a:off x="3770675" y="2978025"/>
            <a:ext cx="17562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Internet Marketing</a:t>
            </a:r>
            <a:endParaRPr sz="1800">
              <a:latin typeface="Montserrat Medium"/>
              <a:ea typeface="Montserrat Medium"/>
              <a:cs typeface="Montserrat Medium"/>
              <a:sym typeface="Montserrat Medium"/>
            </a:endParaRPr>
          </a:p>
        </p:txBody>
      </p:sp>
      <p:sp>
        <p:nvSpPr>
          <p:cNvPr id="82" name="Google Shape;82;p14"/>
          <p:cNvSpPr txBox="1"/>
          <p:nvPr/>
        </p:nvSpPr>
        <p:spPr>
          <a:xfrm>
            <a:off x="6215625" y="2982788"/>
            <a:ext cx="19860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CC0000"/>
                </a:solidFill>
                <a:latin typeface="Montserrat ExtraBold"/>
                <a:ea typeface="Montserrat ExtraBold"/>
                <a:cs typeface="Montserrat ExtraBold"/>
                <a:sym typeface="Montserrat ExtraBold"/>
              </a:rPr>
              <a:t>Search Engine Optimization</a:t>
            </a:r>
            <a:endParaRPr sz="1800">
              <a:solidFill>
                <a:srgbClr val="CC0000"/>
              </a:solidFill>
              <a:latin typeface="Montserrat ExtraBold"/>
              <a:ea typeface="Montserrat ExtraBold"/>
              <a:cs typeface="Montserrat ExtraBold"/>
              <a:sym typeface="Montserrat ExtraBold"/>
            </a:endParaRPr>
          </a:p>
        </p:txBody>
      </p:sp>
      <p:cxnSp>
        <p:nvCxnSpPr>
          <p:cNvPr id="83" name="Google Shape;83;p14"/>
          <p:cNvCxnSpPr>
            <a:endCxn id="78" idx="1"/>
          </p:cNvCxnSpPr>
          <p:nvPr/>
        </p:nvCxnSpPr>
        <p:spPr>
          <a:xfrm rot="10800000" flipH="1">
            <a:off x="3070797" y="2193872"/>
            <a:ext cx="743400" cy="1500"/>
          </a:xfrm>
          <a:prstGeom prst="straightConnector1">
            <a:avLst/>
          </a:prstGeom>
          <a:noFill/>
          <a:ln w="38100" cap="flat" cmpd="sng">
            <a:solidFill>
              <a:srgbClr val="073763"/>
            </a:solidFill>
            <a:prstDash val="solid"/>
            <a:round/>
            <a:headEnd type="none" w="med" len="med"/>
            <a:tailEnd type="triangle" w="med" len="med"/>
          </a:ln>
        </p:spPr>
      </p:cxnSp>
      <p:cxnSp>
        <p:nvCxnSpPr>
          <p:cNvPr id="84" name="Google Shape;84;p14"/>
          <p:cNvCxnSpPr/>
          <p:nvPr/>
        </p:nvCxnSpPr>
        <p:spPr>
          <a:xfrm rot="10800000" flipH="1">
            <a:off x="5675122" y="2193122"/>
            <a:ext cx="743400" cy="1500"/>
          </a:xfrm>
          <a:prstGeom prst="straightConnector1">
            <a:avLst/>
          </a:prstGeom>
          <a:noFill/>
          <a:ln w="38100" cap="flat" cmpd="sng">
            <a:solidFill>
              <a:srgbClr val="073763"/>
            </a:solidFill>
            <a:prstDash val="solid"/>
            <a:round/>
            <a:headEnd type="none" w="med" len="med"/>
            <a:tailEnd type="triangle" w="med" len="med"/>
          </a:ln>
        </p:spPr>
      </p:cxnSp>
      <p:pic>
        <p:nvPicPr>
          <p:cNvPr id="85" name="Google Shape;85;p14"/>
          <p:cNvPicPr preferRelativeResize="0"/>
          <p:nvPr/>
        </p:nvPicPr>
        <p:blipFill>
          <a:blip r:embed="rId8">
            <a:alphaModFix/>
          </a:blip>
          <a:stretch>
            <a:fillRect/>
          </a:stretch>
        </p:blipFill>
        <p:spPr>
          <a:xfrm>
            <a:off x="7708650" y="262950"/>
            <a:ext cx="1123649" cy="261400"/>
          </a:xfrm>
          <a:prstGeom prst="rect">
            <a:avLst/>
          </a:prstGeom>
          <a:noFill/>
          <a:ln>
            <a:noFill/>
          </a:ln>
        </p:spPr>
      </p:pic>
      <p:pic>
        <p:nvPicPr>
          <p:cNvPr id="86" name="Google Shape;86;p14"/>
          <p:cNvPicPr preferRelativeResize="0"/>
          <p:nvPr/>
        </p:nvPicPr>
        <p:blipFill>
          <a:blip r:embed="rId4">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87" name="Google Shape;87;p14"/>
          <p:cNvPicPr preferRelativeResize="0"/>
          <p:nvPr/>
        </p:nvPicPr>
        <p:blipFill>
          <a:blip r:embed="rId4">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88" name="Google Shape;88;p14"/>
          <p:cNvPicPr preferRelativeResize="0"/>
          <p:nvPr/>
        </p:nvPicPr>
        <p:blipFill>
          <a:blip r:embed="rId4">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89" name="Google Shape;89;p14"/>
          <p:cNvPicPr preferRelativeResize="0"/>
          <p:nvPr/>
        </p:nvPicPr>
        <p:blipFill>
          <a:blip r:embed="rId9">
            <a:alphaModFix/>
          </a:blip>
          <a:stretch>
            <a:fillRect/>
          </a:stretch>
        </p:blipFill>
        <p:spPr>
          <a:xfrm>
            <a:off x="3768625" y="3553650"/>
            <a:ext cx="743400" cy="743400"/>
          </a:xfrm>
          <a:prstGeom prst="rect">
            <a:avLst/>
          </a:prstGeom>
          <a:noFill/>
          <a:ln>
            <a:noFill/>
          </a:ln>
        </p:spPr>
      </p:pic>
      <p:pic>
        <p:nvPicPr>
          <p:cNvPr id="90" name="Google Shape;90;p14"/>
          <p:cNvPicPr preferRelativeResize="0"/>
          <p:nvPr/>
        </p:nvPicPr>
        <p:blipFill>
          <a:blip r:embed="rId10">
            <a:alphaModFix/>
          </a:blip>
          <a:stretch>
            <a:fillRect/>
          </a:stretch>
        </p:blipFill>
        <p:spPr>
          <a:xfrm>
            <a:off x="4725325" y="3553650"/>
            <a:ext cx="743400" cy="743400"/>
          </a:xfrm>
          <a:prstGeom prst="rect">
            <a:avLst/>
          </a:prstGeom>
          <a:noFill/>
          <a:ln>
            <a:noFill/>
          </a:ln>
        </p:spPr>
      </p:pic>
      <p:pic>
        <p:nvPicPr>
          <p:cNvPr id="91" name="Google Shape;91;p14"/>
          <p:cNvPicPr preferRelativeResize="0"/>
          <p:nvPr/>
        </p:nvPicPr>
        <p:blipFill>
          <a:blip r:embed="rId11">
            <a:alphaModFix/>
          </a:blip>
          <a:stretch>
            <a:fillRect/>
          </a:stretch>
        </p:blipFill>
        <p:spPr>
          <a:xfrm>
            <a:off x="4877425" y="3880012"/>
            <a:ext cx="646950" cy="646950"/>
          </a:xfrm>
          <a:prstGeom prst="rect">
            <a:avLst/>
          </a:prstGeom>
          <a:noFill/>
          <a:ln>
            <a:noFill/>
          </a:ln>
        </p:spPr>
      </p:pic>
      <p:pic>
        <p:nvPicPr>
          <p:cNvPr id="92" name="Google Shape;92;p14"/>
          <p:cNvPicPr preferRelativeResize="0"/>
          <p:nvPr/>
        </p:nvPicPr>
        <p:blipFill>
          <a:blip r:embed="rId12">
            <a:alphaModFix/>
          </a:blip>
          <a:stretch>
            <a:fillRect/>
          </a:stretch>
        </p:blipFill>
        <p:spPr>
          <a:xfrm>
            <a:off x="3684025" y="3855625"/>
            <a:ext cx="1123650" cy="842738"/>
          </a:xfrm>
          <a:prstGeom prst="rect">
            <a:avLst/>
          </a:prstGeom>
          <a:noFill/>
          <a:ln>
            <a:noFill/>
          </a:ln>
        </p:spPr>
      </p:pic>
      <p:pic>
        <p:nvPicPr>
          <p:cNvPr id="93" name="Google Shape;93;p14"/>
          <p:cNvPicPr preferRelativeResize="0"/>
          <p:nvPr/>
        </p:nvPicPr>
        <p:blipFill>
          <a:blip r:embed="rId13">
            <a:alphaModFix/>
          </a:blip>
          <a:stretch>
            <a:fillRect/>
          </a:stretch>
        </p:blipFill>
        <p:spPr>
          <a:xfrm>
            <a:off x="4572002" y="4361238"/>
            <a:ext cx="743400" cy="2645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1"/>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1"/>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1"/>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Montserrat"/>
              <a:buAutoNum type="arabicPeriod"/>
            </a:pPr>
            <a:r>
              <a:rPr lang="en" sz="1600" dirty="0">
                <a:latin typeface="Montserrat"/>
                <a:ea typeface="Montserrat"/>
                <a:cs typeface="Montserrat"/>
                <a:sym typeface="Montserrat"/>
              </a:rPr>
              <a:t>Create a new column Profit = Revenue - Cost </a:t>
            </a:r>
            <a:endParaRPr sz="1600" dirty="0">
              <a:latin typeface="Montserrat"/>
              <a:ea typeface="Montserrat"/>
              <a:cs typeface="Montserrat"/>
              <a:sym typeface="Montserrat"/>
            </a:endParaRPr>
          </a:p>
          <a:p>
            <a:pPr marL="457200" lvl="0" indent="-330200" algn="l" rtl="0">
              <a:spcBef>
                <a:spcPts val="0"/>
              </a:spcBef>
              <a:spcAft>
                <a:spcPts val="0"/>
              </a:spcAft>
              <a:buSzPts val="1600"/>
              <a:buFont typeface="Montserrat"/>
              <a:buAutoNum type="arabicPeriod"/>
            </a:pPr>
            <a:r>
              <a:rPr lang="en" sz="1600" dirty="0">
                <a:latin typeface="Montserrat"/>
                <a:ea typeface="Montserrat"/>
                <a:cs typeface="Montserrat"/>
                <a:sym typeface="Montserrat"/>
              </a:rPr>
              <a:t>Subset Profit &gt; 0 </a:t>
            </a:r>
            <a:endParaRPr sz="1600" dirty="0">
              <a:latin typeface="Montserrat"/>
              <a:ea typeface="Montserrat"/>
              <a:cs typeface="Montserrat"/>
              <a:sym typeface="Montserrat"/>
            </a:endParaRPr>
          </a:p>
          <a:p>
            <a:pPr marL="457200" lvl="0" indent="-330200" algn="l" rtl="0">
              <a:spcBef>
                <a:spcPts val="0"/>
              </a:spcBef>
              <a:spcAft>
                <a:spcPts val="0"/>
              </a:spcAft>
              <a:buSzPts val="1600"/>
              <a:buFont typeface="Montserrat"/>
              <a:buAutoNum type="arabicPeriod"/>
            </a:pPr>
            <a:r>
              <a:rPr lang="en" sz="1600" dirty="0">
                <a:latin typeface="Montserrat"/>
                <a:ea typeface="Montserrat"/>
                <a:cs typeface="Montserrat"/>
                <a:sym typeface="Montserrat"/>
              </a:rPr>
              <a:t>Understand how many (%) keywords are associated to generating 80% of the Profit</a:t>
            </a:r>
            <a:endParaRPr sz="1600" dirty="0">
              <a:latin typeface="Montserrat"/>
              <a:ea typeface="Montserrat"/>
              <a:cs typeface="Montserrat"/>
              <a:sym typeface="Montserrat"/>
            </a:endParaRPr>
          </a:p>
          <a:p>
            <a:pPr marL="914400" lvl="1" indent="-330200" algn="l" rtl="0">
              <a:spcBef>
                <a:spcPts val="0"/>
              </a:spcBef>
              <a:spcAft>
                <a:spcPts val="0"/>
              </a:spcAft>
              <a:buSzPts val="1600"/>
              <a:buFont typeface="Montserrat"/>
              <a:buAutoNum type="alphaLcPeriod"/>
            </a:pPr>
            <a:r>
              <a:rPr lang="en" sz="1600" dirty="0">
                <a:latin typeface="Montserrat"/>
                <a:ea typeface="Montserrat"/>
                <a:cs typeface="Montserrat"/>
                <a:sym typeface="Montserrat"/>
              </a:rPr>
              <a:t>Subset Publishers → Check → Campaigns → Keywords</a:t>
            </a:r>
            <a:endParaRPr sz="1600" dirty="0">
              <a:latin typeface="Montserrat"/>
              <a:ea typeface="Montserrat"/>
              <a:cs typeface="Montserrat"/>
              <a:sym typeface="Montserrat"/>
            </a:endParaRPr>
          </a:p>
          <a:p>
            <a:pPr marL="914400" lvl="1" indent="-330200" algn="l" rtl="0">
              <a:spcBef>
                <a:spcPts val="0"/>
              </a:spcBef>
              <a:spcAft>
                <a:spcPts val="0"/>
              </a:spcAft>
              <a:buSzPts val="1600"/>
              <a:buFont typeface="Montserrat"/>
              <a:buAutoNum type="alphaLcPeriod"/>
            </a:pPr>
            <a:r>
              <a:rPr lang="en" sz="1600" dirty="0">
                <a:latin typeface="Montserrat"/>
                <a:ea typeface="Montserrat"/>
                <a:cs typeface="Montserrat"/>
                <a:sym typeface="Montserrat"/>
              </a:rPr>
              <a:t>Subset → those data associated with quantile (.80) Profit </a:t>
            </a:r>
            <a:endParaRPr sz="1600" dirty="0">
              <a:latin typeface="Montserrat"/>
              <a:ea typeface="Montserrat"/>
              <a:cs typeface="Montserrat"/>
              <a:sym typeface="Montserrat"/>
            </a:endParaRPr>
          </a:p>
          <a:p>
            <a:pPr marL="457200" lvl="0" indent="-330200" algn="l" rtl="0">
              <a:spcBef>
                <a:spcPts val="0"/>
              </a:spcBef>
              <a:spcAft>
                <a:spcPts val="0"/>
              </a:spcAft>
              <a:buSzPts val="1600"/>
              <a:buFont typeface="Montserrat"/>
              <a:buAutoNum type="arabicPeriod"/>
            </a:pPr>
            <a:r>
              <a:rPr lang="en" sz="1600" dirty="0">
                <a:latin typeface="Montserrat"/>
                <a:ea typeface="Montserrat"/>
                <a:cs typeface="Montserrat"/>
                <a:sym typeface="Montserrat"/>
              </a:rPr>
              <a:t>Check correlations: metrics per Publisher (Profit, Impressions, Conversion Rate, Engine Click Through etc.)</a:t>
            </a:r>
            <a:endParaRPr sz="1600" dirty="0">
              <a:latin typeface="Montserrat"/>
              <a:ea typeface="Montserrat"/>
              <a:cs typeface="Montserrat"/>
              <a:sym typeface="Montserrat"/>
            </a:endParaRPr>
          </a:p>
          <a:p>
            <a:pPr marL="457200" lvl="0" indent="-330200" algn="l" rtl="0">
              <a:spcBef>
                <a:spcPts val="0"/>
              </a:spcBef>
              <a:spcAft>
                <a:spcPts val="0"/>
              </a:spcAft>
              <a:buSzPts val="1600"/>
              <a:buFont typeface="Montserrat"/>
              <a:buAutoNum type="arabicPeriod"/>
            </a:pPr>
            <a:r>
              <a:rPr lang="en" sz="1600" dirty="0">
                <a:latin typeface="Montserrat"/>
                <a:ea typeface="Montserrat"/>
                <a:cs typeface="Montserrat"/>
                <a:sym typeface="Montserrat"/>
              </a:rPr>
              <a:t>Come up with observations and conclusions </a:t>
            </a:r>
            <a:endParaRPr sz="1600" dirty="0">
              <a:latin typeface="Montserrat"/>
              <a:ea typeface="Montserrat"/>
              <a:cs typeface="Montserrat"/>
              <a:sym typeface="Montserrat"/>
            </a:endParaRPr>
          </a:p>
        </p:txBody>
      </p:sp>
      <p:sp>
        <p:nvSpPr>
          <p:cNvPr id="373" name="Google Shape;373;p32"/>
          <p:cNvSpPr txBox="1">
            <a:spLocks noGrp="1"/>
          </p:cNvSpPr>
          <p:nvPr>
            <p:ph type="title"/>
          </p:nvPr>
        </p:nvSpPr>
        <p:spPr>
          <a:xfrm>
            <a:off x="311700"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Key Steps Process Breakdown</a:t>
            </a: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7"/>
        <p:cNvGrpSpPr/>
        <p:nvPr/>
      </p:nvGrpSpPr>
      <p:grpSpPr>
        <a:xfrm>
          <a:off x="0" y="0"/>
          <a:ext cx="0" cy="0"/>
          <a:chOff x="0" y="0"/>
          <a:chExt cx="0" cy="0"/>
        </a:xfrm>
      </p:grpSpPr>
      <p:pic>
        <p:nvPicPr>
          <p:cNvPr id="378" name="Google Shape;378;p33"/>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379" name="Google Shape;379;p33"/>
          <p:cNvPicPr preferRelativeResize="0"/>
          <p:nvPr/>
        </p:nvPicPr>
        <p:blipFill>
          <a:blip r:embed="rId4">
            <a:alphaModFix/>
          </a:blip>
          <a:stretch>
            <a:fillRect/>
          </a:stretch>
        </p:blipFill>
        <p:spPr>
          <a:xfrm>
            <a:off x="870075" y="1017725"/>
            <a:ext cx="7403850" cy="3858100"/>
          </a:xfrm>
          <a:prstGeom prst="rect">
            <a:avLst/>
          </a:prstGeom>
          <a:noFill/>
          <a:ln>
            <a:noFill/>
          </a:ln>
        </p:spPr>
      </p:pic>
      <p:sp>
        <p:nvSpPr>
          <p:cNvPr id="380" name="Google Shape;380;p33"/>
          <p:cNvSpPr txBox="1">
            <a:spLocks noGrp="1"/>
          </p:cNvSpPr>
          <p:nvPr>
            <p:ph type="title"/>
          </p:nvPr>
        </p:nvSpPr>
        <p:spPr>
          <a:xfrm>
            <a:off x="808475"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Raw Data </a:t>
            </a:r>
            <a:r>
              <a:rPr lang="en" sz="1400">
                <a:solidFill>
                  <a:srgbClr val="0B5394"/>
                </a:solidFill>
                <a:latin typeface="Montserrat SemiBold"/>
                <a:ea typeface="Montserrat SemiBold"/>
                <a:cs typeface="Montserrat SemiBold"/>
                <a:sym typeface="Montserrat SemiBold"/>
              </a:rPr>
              <a:t>Profit</a:t>
            </a:r>
            <a:endParaRPr sz="1400">
              <a:solidFill>
                <a:srgbClr val="0B5394"/>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86" name="Google Shape;386;p34"/>
          <p:cNvPicPr preferRelativeResize="0"/>
          <p:nvPr/>
        </p:nvPicPr>
        <p:blipFill>
          <a:blip r:embed="rId3">
            <a:alphaModFix/>
          </a:blip>
          <a:stretch>
            <a:fillRect/>
          </a:stretch>
        </p:blipFill>
        <p:spPr>
          <a:xfrm>
            <a:off x="311700" y="654800"/>
            <a:ext cx="8673776" cy="4351050"/>
          </a:xfrm>
          <a:prstGeom prst="rect">
            <a:avLst/>
          </a:prstGeom>
          <a:noFill/>
          <a:ln>
            <a:noFill/>
          </a:ln>
        </p:spPr>
      </p:pic>
      <p:sp>
        <p:nvSpPr>
          <p:cNvPr id="387" name="Google Shape;387;p34"/>
          <p:cNvSpPr txBox="1">
            <a:spLocks noGrp="1"/>
          </p:cNvSpPr>
          <p:nvPr>
            <p:ph type="title"/>
          </p:nvPr>
        </p:nvSpPr>
        <p:spPr>
          <a:xfrm>
            <a:off x="217575" y="82100"/>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Correlation</a:t>
            </a:r>
            <a:endParaRPr sz="1400">
              <a:solidFill>
                <a:srgbClr val="0B5394"/>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3" name="Google Shape;393;p35"/>
          <p:cNvPicPr preferRelativeResize="0"/>
          <p:nvPr/>
        </p:nvPicPr>
        <p:blipFill>
          <a:blip r:embed="rId3">
            <a:alphaModFix/>
          </a:blip>
          <a:stretch>
            <a:fillRect/>
          </a:stretch>
        </p:blipFill>
        <p:spPr>
          <a:xfrm>
            <a:off x="475550" y="613225"/>
            <a:ext cx="8247125" cy="4467700"/>
          </a:xfrm>
          <a:prstGeom prst="rect">
            <a:avLst/>
          </a:prstGeom>
          <a:noFill/>
          <a:ln>
            <a:noFill/>
          </a:ln>
        </p:spPr>
      </p:pic>
      <p:sp>
        <p:nvSpPr>
          <p:cNvPr id="394" name="Google Shape;394;p35"/>
          <p:cNvSpPr txBox="1">
            <a:spLocks noGrp="1"/>
          </p:cNvSpPr>
          <p:nvPr>
            <p:ph type="title"/>
          </p:nvPr>
        </p:nvSpPr>
        <p:spPr>
          <a:xfrm>
            <a:off x="217575" y="82100"/>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73763"/>
                </a:solidFill>
                <a:latin typeface="Montserrat SemiBold"/>
                <a:ea typeface="Montserrat SemiBold"/>
                <a:cs typeface="Montserrat SemiBold"/>
                <a:sym typeface="Montserrat SemiBold"/>
              </a:rPr>
              <a:t>Correlation</a:t>
            </a:r>
            <a:endParaRPr sz="1400" dirty="0">
              <a:solidFill>
                <a:srgbClr val="0B5394"/>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dirty="0">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Montserrat"/>
                <a:ea typeface="Montserrat"/>
                <a:cs typeface="Montserrat"/>
                <a:sym typeface="Montserrat"/>
              </a:rPr>
              <a:t>References</a:t>
            </a:r>
            <a:endParaRPr sz="2400">
              <a:latin typeface="Montserrat"/>
              <a:ea typeface="Montserrat"/>
              <a:cs typeface="Montserrat"/>
              <a:sym typeface="Montserrat"/>
            </a:endParaRPr>
          </a:p>
        </p:txBody>
      </p:sp>
      <p:sp>
        <p:nvSpPr>
          <p:cNvPr id="400" name="Google Shape;40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a:ea typeface="Montserrat"/>
                <a:cs typeface="Montserrat"/>
                <a:sym typeface="Montserrat"/>
              </a:rPr>
              <a:t>Egli, L., Lambert, J., Neely, L., Gieraltowski, A., Miller, J., Sharma, R. (2009). </a:t>
            </a:r>
            <a:r>
              <a:rPr lang="en" sz="1000" i="1">
                <a:latin typeface="Montserrat"/>
                <a:ea typeface="Montserrat"/>
                <a:cs typeface="Montserrat"/>
                <a:sym typeface="Montserrat"/>
              </a:rPr>
              <a:t>Air France Internet Marketing: Optimizing Google, Yahoo!, MSN, and Kayak Sponsored Search</a:t>
            </a:r>
            <a:r>
              <a:rPr lang="en" sz="1000">
                <a:latin typeface="Montserrat"/>
                <a:ea typeface="Montserrat"/>
                <a:cs typeface="Montserrat"/>
                <a:sym typeface="Montserrat"/>
              </a:rPr>
              <a:t>. </a:t>
            </a:r>
            <a:r>
              <a:rPr lang="en" sz="1000">
                <a:highlight>
                  <a:srgbClr val="FDFDFD"/>
                </a:highlight>
                <a:latin typeface="Montserrat"/>
                <a:ea typeface="Montserrat"/>
                <a:cs typeface="Montserrat"/>
                <a:sym typeface="Montserrat"/>
              </a:rPr>
              <a:t>Case Number: 5-407-753. </a:t>
            </a:r>
            <a:r>
              <a:rPr lang="en" sz="1000">
                <a:highlight>
                  <a:srgbClr val="FFFFFF"/>
                </a:highlight>
                <a:latin typeface="Montserrat"/>
                <a:ea typeface="Montserrat"/>
                <a:cs typeface="Montserrat"/>
                <a:sym typeface="Montserrat"/>
              </a:rPr>
              <a:t>Evanston, IL : Kellogg Case Publishing, Northwestern University.</a:t>
            </a: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r>
              <a:rPr lang="en" sz="1000">
                <a:highlight>
                  <a:srgbClr val="FFFFFF"/>
                </a:highlight>
                <a:latin typeface="Montserrat"/>
                <a:ea typeface="Montserrat"/>
                <a:cs typeface="Montserrat"/>
                <a:sym typeface="Montserrat"/>
              </a:rPr>
              <a:t>Travel Weekly. (2012, August 3).  80% booking holidays online, finds study. Travel Weekly. Retrieved from: </a:t>
            </a:r>
            <a:r>
              <a:rPr lang="en" sz="1000" u="sng">
                <a:solidFill>
                  <a:schemeClr val="hlink"/>
                </a:solidFill>
                <a:highlight>
                  <a:srgbClr val="FFFFFF"/>
                </a:highlight>
                <a:latin typeface="Montserrat"/>
                <a:ea typeface="Montserrat"/>
                <a:cs typeface="Montserrat"/>
                <a:sym typeface="Montserrat"/>
                <a:hlinkClick r:id="rId3"/>
              </a:rPr>
              <a:t>http://www.travelweekly.co.uk/articles/41280/80-booking-holidays-online-finds-study</a:t>
            </a:r>
            <a:r>
              <a:rPr lang="en" sz="1000">
                <a:highlight>
                  <a:srgbClr val="FFFFFF"/>
                </a:highlight>
                <a:latin typeface="Montserrat"/>
                <a:ea typeface="Montserrat"/>
                <a:cs typeface="Montserrat"/>
                <a:sym typeface="Montserrat"/>
              </a:rPr>
              <a:t>.</a:t>
            </a: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r>
              <a:rPr lang="en" sz="1000">
                <a:highlight>
                  <a:srgbClr val="FFFFFF"/>
                </a:highlight>
                <a:latin typeface="Montserrat"/>
                <a:ea typeface="Montserrat"/>
                <a:cs typeface="Montserrat"/>
                <a:sym typeface="Montserrat"/>
              </a:rPr>
              <a:t>Deloitte. (n.d.). Managing strategic risk in aviation. Deloitte. Retrieved from: </a:t>
            </a:r>
            <a:r>
              <a:rPr lang="en" sz="1000" u="sng">
                <a:solidFill>
                  <a:schemeClr val="hlink"/>
                </a:solidFill>
                <a:highlight>
                  <a:srgbClr val="FFFFFF"/>
                </a:highlight>
                <a:latin typeface="Montserrat"/>
                <a:ea typeface="Montserrat"/>
                <a:cs typeface="Montserrat"/>
                <a:sym typeface="Montserrat"/>
                <a:hlinkClick r:id="rId4"/>
              </a:rPr>
              <a:t>https://www2.deloitte.com/us/en/pages/consumer-business/articles/disrupt-aviation.html</a:t>
            </a:r>
            <a:r>
              <a:rPr lang="en" sz="1000">
                <a:highlight>
                  <a:srgbClr val="FFFFFF"/>
                </a:highlight>
                <a:latin typeface="Montserrat"/>
                <a:ea typeface="Montserrat"/>
                <a:cs typeface="Montserrat"/>
                <a:sym typeface="Montserrat"/>
              </a:rPr>
              <a:t>.</a:t>
            </a: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r>
              <a:rPr lang="en" sz="1000">
                <a:highlight>
                  <a:srgbClr val="FFFFFF"/>
                </a:highlight>
                <a:latin typeface="Montserrat"/>
                <a:ea typeface="Montserrat"/>
                <a:cs typeface="Montserrat"/>
                <a:sym typeface="Montserrat"/>
              </a:rPr>
              <a:t>Sullivan, D. (2002, March 4). How Overture (GoTo) Works. Search Engine Watch. Retrieved from: </a:t>
            </a:r>
            <a:r>
              <a:rPr lang="en" sz="1000" u="sng">
                <a:solidFill>
                  <a:schemeClr val="hlink"/>
                </a:solidFill>
                <a:highlight>
                  <a:srgbClr val="FFFFFF"/>
                </a:highlight>
                <a:latin typeface="Montserrat"/>
                <a:ea typeface="Montserrat"/>
                <a:cs typeface="Montserrat"/>
                <a:sym typeface="Montserrat"/>
                <a:hlinkClick r:id="rId5"/>
              </a:rPr>
              <a:t>https://www.searchenginewatch.com/2002/03/04/how-overture-goto-works/</a:t>
            </a:r>
            <a:r>
              <a:rPr lang="en" sz="1000">
                <a:highlight>
                  <a:srgbClr val="FFFFFF"/>
                </a:highlight>
                <a:latin typeface="Montserrat"/>
                <a:ea typeface="Montserrat"/>
                <a:cs typeface="Montserrat"/>
                <a:sym typeface="Montserrat"/>
              </a:rPr>
              <a:t>.</a:t>
            </a: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r>
              <a:rPr lang="en" sz="1000">
                <a:highlight>
                  <a:srgbClr val="FFFFFF"/>
                </a:highlight>
                <a:latin typeface="Montserrat"/>
                <a:ea typeface="Montserrat"/>
                <a:cs typeface="Montserrat"/>
                <a:sym typeface="Montserrat"/>
              </a:rPr>
              <a:t>Hillhouse, E. (2018, October 17). </a:t>
            </a:r>
            <a:r>
              <a:rPr lang="en" sz="1000">
                <a:latin typeface="Montserrat"/>
                <a:ea typeface="Montserrat"/>
                <a:cs typeface="Montserrat"/>
                <a:sym typeface="Montserrat"/>
              </a:rPr>
              <a:t>Come Fly with Me: The Art of Airline Public Relations. Platform Magazine. Retrieved from: </a:t>
            </a:r>
            <a:r>
              <a:rPr lang="en" sz="1000" u="sng">
                <a:solidFill>
                  <a:schemeClr val="hlink"/>
                </a:solidFill>
                <a:latin typeface="Montserrat"/>
                <a:ea typeface="Montserrat"/>
                <a:cs typeface="Montserrat"/>
                <a:sym typeface="Montserrat"/>
                <a:hlinkClick r:id="rId6"/>
              </a:rPr>
              <a:t>https://platformmagazine.org/2018/10/18/come-fly-with-me-the-art-of-airline-public-relations/</a:t>
            </a:r>
            <a:r>
              <a:rPr lang="en" sz="1000">
                <a:latin typeface="Montserrat"/>
                <a:ea typeface="Montserrat"/>
                <a:cs typeface="Montserrat"/>
                <a:sym typeface="Montserrat"/>
              </a:rPr>
              <a:t>.</a:t>
            </a:r>
            <a:endParaRPr sz="1000">
              <a:latin typeface="Montserrat"/>
              <a:ea typeface="Montserrat"/>
              <a:cs typeface="Montserrat"/>
              <a:sym typeface="Montserrat"/>
            </a:endParaRPr>
          </a:p>
          <a:p>
            <a:pPr marL="0" lvl="0" indent="0" algn="l" rtl="0">
              <a:spcBef>
                <a:spcPts val="1600"/>
              </a:spcBef>
              <a:spcAft>
                <a:spcPts val="0"/>
              </a:spcAft>
              <a:buNone/>
            </a:pPr>
            <a:r>
              <a:rPr lang="en" sz="1000">
                <a:latin typeface="Montserrat"/>
                <a:ea typeface="Montserrat"/>
                <a:cs typeface="Montserrat"/>
                <a:sym typeface="Montserrat"/>
              </a:rPr>
              <a:t>SVB. (2007, December 21). </a:t>
            </a:r>
            <a:r>
              <a:rPr lang="en" sz="1000">
                <a:solidFill>
                  <a:srgbClr val="666666"/>
                </a:solidFill>
                <a:highlight>
                  <a:srgbClr val="FFFFFF"/>
                </a:highlight>
                <a:latin typeface="Montserrat"/>
                <a:ea typeface="Montserrat"/>
                <a:cs typeface="Montserrat"/>
                <a:sym typeface="Montserrat"/>
              </a:rPr>
              <a:t>KAYAK.COM MERGES WITH SIDESTEP.COM; SECURES $196M IN FINANCING ROUND. SVB. Retrieved from: </a:t>
            </a:r>
            <a:r>
              <a:rPr lang="en" sz="1000" u="sng">
                <a:solidFill>
                  <a:schemeClr val="hlink"/>
                </a:solidFill>
                <a:highlight>
                  <a:srgbClr val="FFFFFF"/>
                </a:highlight>
                <a:latin typeface="Montserrat"/>
                <a:ea typeface="Montserrat"/>
                <a:cs typeface="Montserrat"/>
                <a:sym typeface="Montserrat"/>
                <a:hlinkClick r:id="rId7"/>
              </a:rPr>
              <a:t>https://ir.svb.com/news-releases/news-release-details/kayakcom-merges-sidestepcom-secures-196m-financing-round</a:t>
            </a:r>
            <a:r>
              <a:rPr lang="en" sz="1000">
                <a:solidFill>
                  <a:srgbClr val="666666"/>
                </a:solidFill>
                <a:highlight>
                  <a:srgbClr val="FFFFFF"/>
                </a:highlight>
                <a:latin typeface="Montserrat"/>
                <a:ea typeface="Montserrat"/>
                <a:cs typeface="Montserrat"/>
                <a:sym typeface="Montserrat"/>
              </a:rPr>
              <a:t>.</a:t>
            </a:r>
            <a:endParaRPr sz="1000">
              <a:solidFill>
                <a:srgbClr val="666666"/>
              </a:solidFill>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solidFill>
                <a:srgbClr val="666666"/>
              </a:solidFill>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latin typeface="Montserrat"/>
              <a:ea typeface="Montserrat"/>
              <a:cs typeface="Montserrat"/>
              <a:sym typeface="Montserrat"/>
            </a:endParaRPr>
          </a:p>
          <a:p>
            <a:pPr marL="0" lvl="0" indent="0" algn="l" rtl="0">
              <a:spcBef>
                <a:spcPts val="1600"/>
              </a:spcBef>
              <a:spcAft>
                <a:spcPts val="0"/>
              </a:spcAft>
              <a:buNone/>
            </a:pPr>
            <a:endParaRPr sz="1000">
              <a:latin typeface="Montserrat"/>
              <a:ea typeface="Montserrat"/>
              <a:cs typeface="Montserrat"/>
              <a:sym typeface="Montserrat"/>
            </a:endParaRPr>
          </a:p>
          <a:p>
            <a:pPr marL="0" lvl="0" indent="0" algn="l" rtl="0">
              <a:spcBef>
                <a:spcPts val="1600"/>
              </a:spcBef>
              <a:spcAft>
                <a:spcPts val="0"/>
              </a:spcAft>
              <a:buNone/>
            </a:pP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highlight>
                <a:srgbClr val="FFFFFF"/>
              </a:highlight>
              <a:latin typeface="Montserrat"/>
              <a:ea typeface="Montserrat"/>
              <a:cs typeface="Montserrat"/>
              <a:sym typeface="Montserrat"/>
            </a:endParaRPr>
          </a:p>
          <a:p>
            <a:pPr marL="0" lvl="0" indent="0" algn="l" rtl="0">
              <a:spcBef>
                <a:spcPts val="1600"/>
              </a:spcBef>
              <a:spcAft>
                <a:spcPts val="1600"/>
              </a:spcAft>
              <a:buNone/>
            </a:pPr>
            <a:endParaRPr sz="1000">
              <a:highlight>
                <a:srgbClr val="FFFFFF"/>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08475"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Business Goal</a:t>
            </a: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9" name="Google Shape;99;p15"/>
          <p:cNvPicPr preferRelativeResize="0"/>
          <p:nvPr/>
        </p:nvPicPr>
        <p:blipFill>
          <a:blip r:embed="rId3">
            <a:alphaModFix/>
          </a:blip>
          <a:stretch>
            <a:fillRect/>
          </a:stretch>
        </p:blipFill>
        <p:spPr>
          <a:xfrm>
            <a:off x="1508400" y="1736825"/>
            <a:ext cx="1318925" cy="1061325"/>
          </a:xfrm>
          <a:prstGeom prst="rect">
            <a:avLst/>
          </a:prstGeom>
          <a:noFill/>
          <a:ln>
            <a:noFill/>
          </a:ln>
        </p:spPr>
      </p:pic>
      <p:pic>
        <p:nvPicPr>
          <p:cNvPr id="100" name="Google Shape;100;p15"/>
          <p:cNvPicPr preferRelativeResize="0"/>
          <p:nvPr/>
        </p:nvPicPr>
        <p:blipFill>
          <a:blip r:embed="rId4">
            <a:alphaModFix/>
          </a:blip>
          <a:stretch>
            <a:fillRect/>
          </a:stretch>
        </p:blipFill>
        <p:spPr>
          <a:xfrm>
            <a:off x="3938238" y="1556950"/>
            <a:ext cx="1421075" cy="1421075"/>
          </a:xfrm>
          <a:prstGeom prst="rect">
            <a:avLst/>
          </a:prstGeom>
          <a:noFill/>
          <a:ln>
            <a:noFill/>
          </a:ln>
        </p:spPr>
      </p:pic>
      <p:pic>
        <p:nvPicPr>
          <p:cNvPr id="101" name="Google Shape;101;p15"/>
          <p:cNvPicPr preferRelativeResize="0"/>
          <p:nvPr/>
        </p:nvPicPr>
        <p:blipFill>
          <a:blip r:embed="rId5">
            <a:alphaModFix/>
          </a:blip>
          <a:stretch>
            <a:fillRect/>
          </a:stretch>
        </p:blipFill>
        <p:spPr>
          <a:xfrm>
            <a:off x="6470250" y="1556950"/>
            <a:ext cx="1496750" cy="1496750"/>
          </a:xfrm>
          <a:prstGeom prst="rect">
            <a:avLst/>
          </a:prstGeom>
          <a:noFill/>
          <a:ln>
            <a:noFill/>
          </a:ln>
        </p:spPr>
      </p:pic>
      <p:sp>
        <p:nvSpPr>
          <p:cNvPr id="102" name="Google Shape;102;p15"/>
          <p:cNvSpPr txBox="1"/>
          <p:nvPr/>
        </p:nvSpPr>
        <p:spPr>
          <a:xfrm>
            <a:off x="1289763" y="2978025"/>
            <a:ext cx="17562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dirty="0">
                <a:latin typeface="Montserrat Medium"/>
                <a:ea typeface="Montserrat Medium"/>
                <a:cs typeface="Montserrat Medium"/>
                <a:sym typeface="Montserrat Medium"/>
              </a:rPr>
              <a:t>Profit Optimization </a:t>
            </a:r>
            <a:endParaRPr sz="1800" dirty="0">
              <a:latin typeface="Montserrat Medium"/>
              <a:ea typeface="Montserrat Medium"/>
              <a:cs typeface="Montserrat Medium"/>
              <a:sym typeface="Montserrat Medium"/>
            </a:endParaRPr>
          </a:p>
        </p:txBody>
      </p:sp>
      <p:sp>
        <p:nvSpPr>
          <p:cNvPr id="103" name="Google Shape;103;p15"/>
          <p:cNvSpPr txBox="1"/>
          <p:nvPr/>
        </p:nvSpPr>
        <p:spPr>
          <a:xfrm>
            <a:off x="3770675" y="2978025"/>
            <a:ext cx="17562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Reduce </a:t>
            </a:r>
            <a:endParaRPr sz="1800">
              <a:latin typeface="Montserrat Medium"/>
              <a:ea typeface="Montserrat Medium"/>
              <a:cs typeface="Montserrat Medium"/>
              <a:sym typeface="Montserrat Medium"/>
            </a:endParaRPr>
          </a:p>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Cost</a:t>
            </a:r>
            <a:endParaRPr sz="1800">
              <a:latin typeface="Montserrat Medium"/>
              <a:ea typeface="Montserrat Medium"/>
              <a:cs typeface="Montserrat Medium"/>
              <a:sym typeface="Montserrat Medium"/>
            </a:endParaRPr>
          </a:p>
        </p:txBody>
      </p:sp>
      <p:sp>
        <p:nvSpPr>
          <p:cNvPr id="104" name="Google Shape;104;p15"/>
          <p:cNvSpPr txBox="1"/>
          <p:nvPr/>
        </p:nvSpPr>
        <p:spPr>
          <a:xfrm>
            <a:off x="6251575" y="2978025"/>
            <a:ext cx="1756200" cy="85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Improve</a:t>
            </a:r>
            <a:endParaRPr sz="1800">
              <a:latin typeface="Montserrat Medium"/>
              <a:ea typeface="Montserrat Medium"/>
              <a:cs typeface="Montserrat Medium"/>
              <a:sym typeface="Montserrat Medium"/>
            </a:endParaRPr>
          </a:p>
          <a:p>
            <a:pPr marL="0" lvl="0" indent="0" algn="ctr" rtl="0">
              <a:lnSpc>
                <a:spcPct val="115000"/>
              </a:lnSpc>
              <a:spcBef>
                <a:spcPts val="0"/>
              </a:spcBef>
              <a:spcAft>
                <a:spcPts val="0"/>
              </a:spcAft>
              <a:buNone/>
            </a:pPr>
            <a:r>
              <a:rPr lang="en" sz="1800">
                <a:latin typeface="Montserrat Medium"/>
                <a:ea typeface="Montserrat Medium"/>
                <a:cs typeface="Montserrat Medium"/>
                <a:sym typeface="Montserrat Medium"/>
              </a:rPr>
              <a:t>PR</a:t>
            </a:r>
            <a:endParaRPr sz="1800">
              <a:latin typeface="Montserrat Medium"/>
              <a:ea typeface="Montserrat Medium"/>
              <a:cs typeface="Montserrat Medium"/>
              <a:sym typeface="Montserrat Medium"/>
            </a:endParaRPr>
          </a:p>
        </p:txBody>
      </p:sp>
      <p:pic>
        <p:nvPicPr>
          <p:cNvPr id="105" name="Google Shape;105;p15"/>
          <p:cNvPicPr preferRelativeResize="0"/>
          <p:nvPr/>
        </p:nvPicPr>
        <p:blipFill>
          <a:blip r:embed="rId6">
            <a:alphaModFix/>
          </a:blip>
          <a:stretch>
            <a:fillRect/>
          </a:stretch>
        </p:blipFill>
        <p:spPr>
          <a:xfrm>
            <a:off x="263675" y="493900"/>
            <a:ext cx="544800" cy="474950"/>
          </a:xfrm>
          <a:prstGeom prst="rect">
            <a:avLst/>
          </a:prstGeom>
          <a:noFill/>
          <a:ln>
            <a:noFill/>
          </a:ln>
        </p:spPr>
      </p:pic>
      <p:pic>
        <p:nvPicPr>
          <p:cNvPr id="106" name="Google Shape;106;p15"/>
          <p:cNvPicPr preferRelativeResize="0"/>
          <p:nvPr/>
        </p:nvPicPr>
        <p:blipFill>
          <a:blip r:embed="rId7">
            <a:alphaModFix/>
          </a:blip>
          <a:stretch>
            <a:fillRect/>
          </a:stretch>
        </p:blipFill>
        <p:spPr>
          <a:xfrm>
            <a:off x="7708650" y="262950"/>
            <a:ext cx="1123649" cy="261400"/>
          </a:xfrm>
          <a:prstGeom prst="rect">
            <a:avLst/>
          </a:prstGeom>
          <a:noFill/>
          <a:ln>
            <a:noFill/>
          </a:ln>
        </p:spPr>
      </p:pic>
      <p:sp>
        <p:nvSpPr>
          <p:cNvPr id="107" name="Google Shape;107;p15"/>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5"/>
          <p:cNvPicPr preferRelativeResize="0"/>
          <p:nvPr/>
        </p:nvPicPr>
        <p:blipFill>
          <a:blip r:embed="rId8">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111" name="Google Shape;111;p15"/>
          <p:cNvPicPr preferRelativeResize="0"/>
          <p:nvPr/>
        </p:nvPicPr>
        <p:blipFill>
          <a:blip r:embed="rId8">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112" name="Google Shape;112;p15"/>
          <p:cNvPicPr preferRelativeResize="0"/>
          <p:nvPr/>
        </p:nvPicPr>
        <p:blipFill>
          <a:blip r:embed="rId8">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113" name="Google Shape;113;p15"/>
          <p:cNvPicPr preferRelativeResize="0"/>
          <p:nvPr/>
        </p:nvPicPr>
        <p:blipFill>
          <a:blip r:embed="rId8">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114" name="Google Shape;114;p15"/>
          <p:cNvPicPr preferRelativeResize="0"/>
          <p:nvPr/>
        </p:nvPicPr>
        <p:blipFill>
          <a:blip r:embed="rId9">
            <a:alphaModFix/>
          </a:blip>
          <a:stretch>
            <a:fillRect/>
          </a:stretch>
        </p:blipFill>
        <p:spPr>
          <a:xfrm>
            <a:off x="201900" y="4440045"/>
            <a:ext cx="544800" cy="920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7708650" y="262950"/>
            <a:ext cx="1123649" cy="261400"/>
          </a:xfrm>
          <a:prstGeom prst="rect">
            <a:avLst/>
          </a:prstGeom>
          <a:noFill/>
          <a:ln>
            <a:noFill/>
          </a:ln>
        </p:spPr>
      </p:pic>
      <p:sp>
        <p:nvSpPr>
          <p:cNvPr id="120" name="Google Shape;120;p16"/>
          <p:cNvSpPr txBox="1">
            <a:spLocks noGrp="1"/>
          </p:cNvSpPr>
          <p:nvPr>
            <p:ph type="title"/>
          </p:nvPr>
        </p:nvSpPr>
        <p:spPr>
          <a:xfrm>
            <a:off x="808475" y="445025"/>
            <a:ext cx="768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3763"/>
                </a:solidFill>
                <a:latin typeface="Montserrat SemiBold"/>
                <a:ea typeface="Montserrat SemiBold"/>
                <a:cs typeface="Montserrat SemiBold"/>
                <a:sym typeface="Montserrat SemiBold"/>
              </a:rPr>
              <a:t>Raw Data </a:t>
            </a:r>
            <a:r>
              <a:rPr lang="en" sz="1400">
                <a:solidFill>
                  <a:srgbClr val="0B5394"/>
                </a:solidFill>
                <a:latin typeface="Montserrat SemiBold"/>
                <a:ea typeface="Montserrat SemiBold"/>
                <a:cs typeface="Montserrat SemiBold"/>
                <a:sym typeface="Montserrat SemiBold"/>
              </a:rPr>
              <a:t>Total Cost</a:t>
            </a:r>
            <a:endParaRPr sz="1400">
              <a:solidFill>
                <a:srgbClr val="0B5394"/>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21" name="Google Shape;121;p16"/>
          <p:cNvPicPr preferRelativeResize="0"/>
          <p:nvPr/>
        </p:nvPicPr>
        <p:blipFill>
          <a:blip r:embed="rId4">
            <a:alphaModFix/>
          </a:blip>
          <a:stretch>
            <a:fillRect/>
          </a:stretch>
        </p:blipFill>
        <p:spPr>
          <a:xfrm>
            <a:off x="263675" y="493900"/>
            <a:ext cx="544800" cy="474950"/>
          </a:xfrm>
          <a:prstGeom prst="rect">
            <a:avLst/>
          </a:prstGeom>
          <a:noFill/>
          <a:ln>
            <a:noFill/>
          </a:ln>
        </p:spPr>
      </p:pic>
      <p:sp>
        <p:nvSpPr>
          <p:cNvPr id="122" name="Google Shape;122;p16"/>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16"/>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126" name="Google Shape;126;p16"/>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127" name="Google Shape;127;p16"/>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128" name="Google Shape;128;p16"/>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129" name="Google Shape;129;p16"/>
          <p:cNvPicPr preferRelativeResize="0"/>
          <p:nvPr/>
        </p:nvPicPr>
        <p:blipFill>
          <a:blip r:embed="rId6">
            <a:alphaModFix/>
          </a:blip>
          <a:stretch>
            <a:fillRect/>
          </a:stretch>
        </p:blipFill>
        <p:spPr>
          <a:xfrm>
            <a:off x="811500" y="4516245"/>
            <a:ext cx="544800" cy="920280"/>
          </a:xfrm>
          <a:prstGeom prst="rect">
            <a:avLst/>
          </a:prstGeom>
          <a:noFill/>
          <a:ln>
            <a:noFill/>
          </a:ln>
        </p:spPr>
      </p:pic>
      <p:pic>
        <p:nvPicPr>
          <p:cNvPr id="130" name="Google Shape;130;p16"/>
          <p:cNvPicPr preferRelativeResize="0"/>
          <p:nvPr/>
        </p:nvPicPr>
        <p:blipFill rotWithShape="1">
          <a:blip r:embed="rId7">
            <a:alphaModFix/>
          </a:blip>
          <a:srcRect t="4012"/>
          <a:stretch/>
        </p:blipFill>
        <p:spPr>
          <a:xfrm>
            <a:off x="870075" y="1017725"/>
            <a:ext cx="7403850" cy="3703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7708650" y="262950"/>
            <a:ext cx="1123649" cy="261400"/>
          </a:xfrm>
          <a:prstGeom prst="rect">
            <a:avLst/>
          </a:prstGeom>
          <a:noFill/>
          <a:ln>
            <a:noFill/>
          </a:ln>
        </p:spPr>
      </p:pic>
      <p:graphicFrame>
        <p:nvGraphicFramePr>
          <p:cNvPr id="136" name="Google Shape;136;p17"/>
          <p:cNvGraphicFramePr/>
          <p:nvPr>
            <p:extLst>
              <p:ext uri="{D42A27DB-BD31-4B8C-83A1-F6EECF244321}">
                <p14:modId xmlns:p14="http://schemas.microsoft.com/office/powerpoint/2010/main" val="376421400"/>
              </p:ext>
            </p:extLst>
          </p:nvPr>
        </p:nvGraphicFramePr>
        <p:xfrm>
          <a:off x="952500" y="2110000"/>
          <a:ext cx="7239000" cy="1005780"/>
        </p:xfrm>
        <a:graphic>
          <a:graphicData uri="http://schemas.openxmlformats.org/drawingml/2006/table">
            <a:tbl>
              <a:tblPr>
                <a:noFill/>
                <a:tableStyleId>{2B959B8A-34EA-4CC5-ACD0-E18E02566F1A}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Data Type</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Original Data</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Filtered </a:t>
                      </a:r>
                      <a:endParaRPr>
                        <a:solidFill>
                          <a:srgbClr val="434343"/>
                        </a:solidFill>
                        <a:latin typeface="Montserrat Medium"/>
                        <a:ea typeface="Montserrat Medium"/>
                        <a:cs typeface="Montserrat Medium"/>
                        <a:sym typeface="Montserrat Medium"/>
                      </a:endParaRPr>
                    </a:p>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(Profit &gt; 0)</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rgbClr val="434343"/>
                          </a:solidFill>
                          <a:latin typeface="Montserrat Medium"/>
                          <a:ea typeface="Montserrat Medium"/>
                          <a:cs typeface="Montserrat Medium"/>
                          <a:sym typeface="Montserrat Medium"/>
                        </a:rPr>
                        <a:t>Filtered (Top 80% Profit Generator)</a:t>
                      </a:r>
                      <a:endParaRPr dirty="0">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434343"/>
                          </a:solidFill>
                          <a:latin typeface="Montserrat Medium"/>
                          <a:ea typeface="Montserrat Medium"/>
                          <a:cs typeface="Montserrat Medium"/>
                          <a:sym typeface="Montserrat Medium"/>
                        </a:rPr>
                        <a:t># of Observations</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4510</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324</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rgbClr val="434343"/>
                          </a:solidFill>
                          <a:latin typeface="Montserrat"/>
                          <a:ea typeface="Montserrat"/>
                          <a:cs typeface="Montserrat"/>
                          <a:sym typeface="Montserrat"/>
                        </a:rPr>
                        <a:t>65</a:t>
                      </a:r>
                      <a:endParaRPr dirty="0">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7" name="Google Shape;137;p17"/>
          <p:cNvSpPr txBox="1"/>
          <p:nvPr/>
        </p:nvSpPr>
        <p:spPr>
          <a:xfrm>
            <a:off x="808475" y="445025"/>
            <a:ext cx="768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73763"/>
                </a:solidFill>
                <a:latin typeface="Montserrat SemiBold"/>
                <a:ea typeface="Montserrat SemiBold"/>
                <a:cs typeface="Montserrat SemiBold"/>
                <a:sym typeface="Montserrat SemiBold"/>
              </a:rPr>
              <a:t>Key Data Rubbing</a:t>
            </a:r>
            <a:endParaRPr sz="2800">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2800">
              <a:solidFill>
                <a:srgbClr val="000000"/>
              </a:solidFill>
            </a:endParaRPr>
          </a:p>
          <a:p>
            <a:pPr marL="0" lvl="0" indent="0" algn="l" rtl="0">
              <a:spcBef>
                <a:spcPts val="0"/>
              </a:spcBef>
              <a:spcAft>
                <a:spcPts val="0"/>
              </a:spcAft>
              <a:buNone/>
            </a:pPr>
            <a:endParaRPr sz="2800">
              <a:solidFill>
                <a:srgbClr val="000000"/>
              </a:solidFill>
            </a:endParaRPr>
          </a:p>
        </p:txBody>
      </p:sp>
      <p:pic>
        <p:nvPicPr>
          <p:cNvPr id="138" name="Google Shape;138;p17"/>
          <p:cNvPicPr preferRelativeResize="0"/>
          <p:nvPr/>
        </p:nvPicPr>
        <p:blipFill>
          <a:blip r:embed="rId4">
            <a:alphaModFix/>
          </a:blip>
          <a:stretch>
            <a:fillRect/>
          </a:stretch>
        </p:blipFill>
        <p:spPr>
          <a:xfrm>
            <a:off x="263675" y="493900"/>
            <a:ext cx="544800" cy="474950"/>
          </a:xfrm>
          <a:prstGeom prst="rect">
            <a:avLst/>
          </a:prstGeom>
          <a:noFill/>
          <a:ln>
            <a:noFill/>
          </a:ln>
        </p:spPr>
      </p:pic>
      <p:sp>
        <p:nvSpPr>
          <p:cNvPr id="139" name="Google Shape;139;p17"/>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17"/>
          <p:cNvPicPr preferRelativeResize="0"/>
          <p:nvPr/>
        </p:nvPicPr>
        <p:blipFill>
          <a:blip r:embed="rId5">
            <a:alphaModFix/>
          </a:blip>
          <a:stretch>
            <a:fillRect/>
          </a:stretch>
        </p:blipFill>
        <p:spPr>
          <a:xfrm>
            <a:off x="1514325" y="4398558"/>
            <a:ext cx="544800" cy="920280"/>
          </a:xfrm>
          <a:prstGeom prst="rect">
            <a:avLst/>
          </a:prstGeom>
          <a:noFill/>
          <a:ln>
            <a:noFill/>
          </a:ln>
        </p:spPr>
      </p:pic>
      <p:pic>
        <p:nvPicPr>
          <p:cNvPr id="143" name="Google Shape;143;p17"/>
          <p:cNvPicPr preferRelativeResize="0"/>
          <p:nvPr/>
        </p:nvPicPr>
        <p:blipFill>
          <a:blip r:embed="rId6">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144" name="Google Shape;144;p17"/>
          <p:cNvPicPr preferRelativeResize="0"/>
          <p:nvPr/>
        </p:nvPicPr>
        <p:blipFill>
          <a:blip r:embed="rId6">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145" name="Google Shape;145;p17"/>
          <p:cNvPicPr preferRelativeResize="0"/>
          <p:nvPr/>
        </p:nvPicPr>
        <p:blipFill>
          <a:blip r:embed="rId6">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146" name="Google Shape;146;p17"/>
          <p:cNvPicPr preferRelativeResize="0"/>
          <p:nvPr/>
        </p:nvPicPr>
        <p:blipFill>
          <a:blip r:embed="rId6">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18"/>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152" name="Google Shape;152;p18"/>
          <p:cNvPicPr preferRelativeResize="0"/>
          <p:nvPr/>
        </p:nvPicPr>
        <p:blipFill>
          <a:blip r:embed="rId4">
            <a:alphaModFix/>
          </a:blip>
          <a:stretch>
            <a:fillRect/>
          </a:stretch>
        </p:blipFill>
        <p:spPr>
          <a:xfrm>
            <a:off x="680325" y="579262"/>
            <a:ext cx="7783347" cy="4055850"/>
          </a:xfrm>
          <a:prstGeom prst="rect">
            <a:avLst/>
          </a:prstGeom>
          <a:noFill/>
          <a:ln>
            <a:noFill/>
          </a:ln>
        </p:spPr>
      </p:pic>
      <p:sp>
        <p:nvSpPr>
          <p:cNvPr id="153" name="Google Shape;153;p18"/>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18"/>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157" name="Google Shape;157;p18"/>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158" name="Google Shape;158;p18"/>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159" name="Google Shape;159;p18"/>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160" name="Google Shape;160;p18"/>
          <p:cNvPicPr preferRelativeResize="0"/>
          <p:nvPr/>
        </p:nvPicPr>
        <p:blipFill>
          <a:blip r:embed="rId6">
            <a:alphaModFix/>
          </a:blip>
          <a:stretch>
            <a:fillRect/>
          </a:stretch>
        </p:blipFill>
        <p:spPr>
          <a:xfrm>
            <a:off x="2062625" y="4516245"/>
            <a:ext cx="544800" cy="920280"/>
          </a:xfrm>
          <a:prstGeom prst="rect">
            <a:avLst/>
          </a:prstGeom>
          <a:noFill/>
          <a:ln>
            <a:noFill/>
          </a:ln>
        </p:spPr>
      </p:pic>
      <p:sp>
        <p:nvSpPr>
          <p:cNvPr id="161" name="Google Shape;161;p18"/>
          <p:cNvSpPr/>
          <p:nvPr/>
        </p:nvSpPr>
        <p:spPr>
          <a:xfrm>
            <a:off x="3617050" y="3860375"/>
            <a:ext cx="368700" cy="46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7739475" y="2274900"/>
            <a:ext cx="7242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2705525" y="1234825"/>
            <a:ext cx="911400" cy="46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7739475" y="2571750"/>
            <a:ext cx="7242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
        <p:cNvGrpSpPr/>
        <p:nvPr/>
      </p:nvGrpSpPr>
      <p:grpSpPr>
        <a:xfrm>
          <a:off x="0" y="0"/>
          <a:ext cx="0" cy="0"/>
          <a:chOff x="0" y="0"/>
          <a:chExt cx="0" cy="0"/>
        </a:xfrm>
      </p:grpSpPr>
      <p:pic>
        <p:nvPicPr>
          <p:cNvPr id="169" name="Google Shape;169;p19"/>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170" name="Google Shape;170;p19"/>
          <p:cNvPicPr preferRelativeResize="0"/>
          <p:nvPr/>
        </p:nvPicPr>
        <p:blipFill>
          <a:blip r:embed="rId4">
            <a:alphaModFix/>
          </a:blip>
          <a:stretch>
            <a:fillRect/>
          </a:stretch>
        </p:blipFill>
        <p:spPr>
          <a:xfrm>
            <a:off x="646313" y="526100"/>
            <a:ext cx="7851379" cy="4091300"/>
          </a:xfrm>
          <a:prstGeom prst="rect">
            <a:avLst/>
          </a:prstGeom>
          <a:noFill/>
          <a:ln>
            <a:noFill/>
          </a:ln>
        </p:spPr>
      </p:pic>
      <p:sp>
        <p:nvSpPr>
          <p:cNvPr id="171" name="Google Shape;171;p19"/>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9"/>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175" name="Google Shape;175;p19"/>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176" name="Google Shape;176;p19"/>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177" name="Google Shape;177;p19"/>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178" name="Google Shape;178;p19"/>
          <p:cNvPicPr preferRelativeResize="0"/>
          <p:nvPr/>
        </p:nvPicPr>
        <p:blipFill>
          <a:blip r:embed="rId6">
            <a:alphaModFix/>
          </a:blip>
          <a:stretch>
            <a:fillRect/>
          </a:stretch>
        </p:blipFill>
        <p:spPr>
          <a:xfrm>
            <a:off x="2590800" y="4474758"/>
            <a:ext cx="544800" cy="920280"/>
          </a:xfrm>
          <a:prstGeom prst="rect">
            <a:avLst/>
          </a:prstGeom>
          <a:noFill/>
          <a:ln>
            <a:noFill/>
          </a:ln>
        </p:spPr>
      </p:pic>
      <p:sp>
        <p:nvSpPr>
          <p:cNvPr id="179" name="Google Shape;179;p19"/>
          <p:cNvSpPr/>
          <p:nvPr/>
        </p:nvSpPr>
        <p:spPr>
          <a:xfrm>
            <a:off x="4203300" y="4125850"/>
            <a:ext cx="368700" cy="24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7773500" y="2231875"/>
            <a:ext cx="7242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7773500" y="2523038"/>
            <a:ext cx="7242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5139750" y="836525"/>
            <a:ext cx="2310300" cy="24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2461400" y="1274050"/>
            <a:ext cx="1944000" cy="24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3184025" y="988575"/>
            <a:ext cx="544800" cy="24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2411850" y="3982475"/>
            <a:ext cx="1054200" cy="24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5E8">
            <a:alpha val="18440"/>
          </a:srgbClr>
        </a:solidFill>
        <a:effectLst/>
      </p:bgPr>
    </p:bg>
    <p:spTree>
      <p:nvGrpSpPr>
        <p:cNvPr id="1" name="Shape 189"/>
        <p:cNvGrpSpPr/>
        <p:nvPr/>
      </p:nvGrpSpPr>
      <p:grpSpPr>
        <a:xfrm>
          <a:off x="0" y="0"/>
          <a:ext cx="0" cy="0"/>
          <a:chOff x="0" y="0"/>
          <a:chExt cx="0" cy="0"/>
        </a:xfrm>
      </p:grpSpPr>
      <p:graphicFrame>
        <p:nvGraphicFramePr>
          <p:cNvPr id="190" name="Google Shape;190;p20"/>
          <p:cNvGraphicFramePr/>
          <p:nvPr/>
        </p:nvGraphicFramePr>
        <p:xfrm>
          <a:off x="826350" y="1439663"/>
          <a:ext cx="7491275" cy="2377260"/>
        </p:xfrm>
        <a:graphic>
          <a:graphicData uri="http://schemas.openxmlformats.org/drawingml/2006/table">
            <a:tbl>
              <a:tblPr>
                <a:noFill/>
                <a:tableStyleId>{2B959B8A-34EA-4CC5-ACD0-E18E02566F1A}</a:tableStyleId>
              </a:tblPr>
              <a:tblGrid>
                <a:gridCol w="2849050">
                  <a:extLst>
                    <a:ext uri="{9D8B030D-6E8A-4147-A177-3AD203B41FA5}">
                      <a16:colId xmlns:a16="http://schemas.microsoft.com/office/drawing/2014/main" val="20000"/>
                    </a:ext>
                  </a:extLst>
                </a:gridCol>
                <a:gridCol w="1500300">
                  <a:extLst>
                    <a:ext uri="{9D8B030D-6E8A-4147-A177-3AD203B41FA5}">
                      <a16:colId xmlns:a16="http://schemas.microsoft.com/office/drawing/2014/main" val="20001"/>
                    </a:ext>
                  </a:extLst>
                </a:gridCol>
                <a:gridCol w="1624075">
                  <a:extLst>
                    <a:ext uri="{9D8B030D-6E8A-4147-A177-3AD203B41FA5}">
                      <a16:colId xmlns:a16="http://schemas.microsoft.com/office/drawing/2014/main" val="20002"/>
                    </a:ext>
                  </a:extLst>
                </a:gridCol>
                <a:gridCol w="15178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Campaign Name</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Status</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Profit</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Medium"/>
                          <a:ea typeface="Montserrat Medium"/>
                          <a:cs typeface="Montserrat Medium"/>
                          <a:sym typeface="Montserrat Medium"/>
                        </a:rPr>
                        <a:t>Total Cost</a:t>
                      </a:r>
                      <a:endParaRPr>
                        <a:solidFill>
                          <a:srgbClr val="434343"/>
                        </a:solidFill>
                        <a:latin typeface="Montserrat Medium"/>
                        <a:ea typeface="Montserrat Medium"/>
                        <a:cs typeface="Montserrat Medium"/>
                        <a:sym typeface="Montserrat Medium"/>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0"/>
                  </a:ext>
                </a:extLst>
              </a:tr>
              <a:tr h="381000">
                <a:tc rowSpan="2">
                  <a:txBody>
                    <a:bodyPr/>
                    <a:lstStyle/>
                    <a:p>
                      <a:pPr marL="0" lvl="0" indent="0" algn="l" rtl="0">
                        <a:spcBef>
                          <a:spcPts val="0"/>
                        </a:spcBef>
                        <a:spcAft>
                          <a:spcPts val="0"/>
                        </a:spcAft>
                        <a:buNone/>
                      </a:pPr>
                      <a:r>
                        <a:rPr lang="en">
                          <a:solidFill>
                            <a:srgbClr val="434343"/>
                          </a:solidFill>
                          <a:latin typeface="Montserrat Medium"/>
                          <a:ea typeface="Montserrat Medium"/>
                          <a:cs typeface="Montserrat Medium"/>
                          <a:sym typeface="Montserrat Medium"/>
                        </a:rPr>
                        <a:t>Air France Branded</a:t>
                      </a:r>
                      <a:endParaRPr>
                        <a:solidFill>
                          <a:srgbClr val="434343"/>
                        </a:solidFill>
                        <a:latin typeface="Montserrat Medium"/>
                        <a:ea typeface="Montserrat Medium"/>
                        <a:cs typeface="Montserrat Medium"/>
                        <a:sym typeface="Montserrat Medium"/>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Live</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a:solidFill>
                            <a:srgbClr val="434343"/>
                          </a:solidFill>
                          <a:latin typeface="Montserrat"/>
                          <a:ea typeface="Montserrat"/>
                          <a:cs typeface="Montserrat"/>
                          <a:sym typeface="Montserrat"/>
                        </a:rPr>
                        <a:t>$ 2,088,096.00</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$ 95,748.02</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Paused</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a:solidFill>
                            <a:srgbClr val="434343"/>
                          </a:solidFill>
                          <a:latin typeface="Montserrat"/>
                          <a:ea typeface="Montserrat"/>
                          <a:cs typeface="Montserrat"/>
                          <a:sym typeface="Montserrat"/>
                        </a:rPr>
                        <a:t>$ 97,452.35</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$ 42,135.5</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2"/>
                  </a:ext>
                </a:extLst>
              </a:tr>
              <a:tr h="396200">
                <a:tc rowSpan="3">
                  <a:txBody>
                    <a:bodyPr/>
                    <a:lstStyle/>
                    <a:p>
                      <a:pPr marL="0" lvl="0" indent="0" algn="l" rtl="0">
                        <a:spcBef>
                          <a:spcPts val="0"/>
                        </a:spcBef>
                        <a:spcAft>
                          <a:spcPts val="0"/>
                        </a:spcAft>
                        <a:buNone/>
                      </a:pPr>
                      <a:r>
                        <a:rPr lang="en">
                          <a:solidFill>
                            <a:srgbClr val="434343"/>
                          </a:solidFill>
                          <a:latin typeface="Montserrat Medium"/>
                          <a:ea typeface="Montserrat Medium"/>
                          <a:cs typeface="Montserrat Medium"/>
                          <a:sym typeface="Montserrat Medium"/>
                        </a:rPr>
                        <a:t>Paris &amp; France Terms</a:t>
                      </a:r>
                      <a:endParaRPr>
                        <a:solidFill>
                          <a:srgbClr val="434343"/>
                        </a:solidFill>
                        <a:latin typeface="Montserrat Medium"/>
                        <a:ea typeface="Montserrat Medium"/>
                        <a:cs typeface="Montserrat Medium"/>
                        <a:sym typeface="Montserrat Medium"/>
                      </a:endParaRPr>
                    </a:p>
                  </a:txBody>
                  <a:tcPr marL="91425" marR="91425" marT="91425" marB="91425" anchor="ctr">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Live</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$ 19,243.99</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$ 18,607.37</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3"/>
                  </a:ext>
                </a:extLst>
              </a:tr>
              <a:tr h="396200">
                <a:tc vMerge="1">
                  <a:txBody>
                    <a:bodyPr/>
                    <a:lstStyle/>
                    <a:p>
                      <a:endParaRPr lang="en-US"/>
                    </a:p>
                  </a:txBody>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Unavailable</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$ 0</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$ 11,323.79</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4"/>
                  </a:ext>
                </a:extLst>
              </a:tr>
              <a:tr h="396200">
                <a:tc vMerge="1">
                  <a:txBody>
                    <a:bodyPr/>
                    <a:lstStyle/>
                    <a:p>
                      <a:endParaRPr lang="en-US"/>
                    </a:p>
                  </a:txBody>
                  <a:tcPr/>
                </a:tc>
                <a:tc>
                  <a:txBody>
                    <a:bodyPr/>
                    <a:lstStyle/>
                    <a:p>
                      <a:pPr marL="0" lvl="0" indent="0" algn="ctr" rtl="0">
                        <a:spcBef>
                          <a:spcPts val="0"/>
                        </a:spcBef>
                        <a:spcAft>
                          <a:spcPts val="0"/>
                        </a:spcAft>
                        <a:buNone/>
                      </a:pPr>
                      <a:r>
                        <a:rPr lang="en">
                          <a:solidFill>
                            <a:srgbClr val="434343"/>
                          </a:solidFill>
                          <a:latin typeface="Montserrat"/>
                          <a:ea typeface="Montserrat"/>
                          <a:cs typeface="Montserrat"/>
                          <a:sym typeface="Montserrat"/>
                        </a:rPr>
                        <a:t>Paused</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$ 0</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tc>
                  <a:txBody>
                    <a:bodyPr/>
                    <a:lstStyle/>
                    <a:p>
                      <a:pPr marL="0" lvl="0" indent="0" algn="r" rtl="0">
                        <a:spcBef>
                          <a:spcPts val="0"/>
                        </a:spcBef>
                        <a:spcAft>
                          <a:spcPts val="0"/>
                        </a:spcAft>
                        <a:buNone/>
                      </a:pPr>
                      <a:r>
                        <a:rPr lang="en">
                          <a:solidFill>
                            <a:srgbClr val="434343"/>
                          </a:solidFill>
                          <a:latin typeface="Montserrat"/>
                          <a:ea typeface="Montserrat"/>
                          <a:cs typeface="Montserrat"/>
                          <a:sym typeface="Montserrat"/>
                        </a:rPr>
                        <a:t>$ 1,854.412</a:t>
                      </a:r>
                      <a:endParaRPr>
                        <a:solidFill>
                          <a:srgbClr val="434343"/>
                        </a:solidFill>
                        <a:latin typeface="Montserrat"/>
                        <a:ea typeface="Montserrat"/>
                        <a:cs typeface="Montserrat"/>
                        <a:sym typeface="Montserrat"/>
                      </a:endParaRPr>
                    </a:p>
                  </a:txBody>
                  <a:tcPr marL="91425" marR="91425" marT="91425" marB="91425">
                    <a:lnL w="9525" cap="flat" cmpd="sng">
                      <a:solidFill>
                        <a:srgbClr val="073763"/>
                      </a:solidFill>
                      <a:prstDash val="solid"/>
                      <a:round/>
                      <a:headEnd type="none" w="sm" len="sm"/>
                      <a:tailEnd type="none" w="sm" len="sm"/>
                    </a:lnL>
                    <a:lnR w="9525" cap="flat" cmpd="sng">
                      <a:solidFill>
                        <a:srgbClr val="073763"/>
                      </a:solidFill>
                      <a:prstDash val="solid"/>
                      <a:round/>
                      <a:headEnd type="none" w="sm" len="sm"/>
                      <a:tailEnd type="none" w="sm" len="sm"/>
                    </a:lnR>
                    <a:lnT w="9525" cap="flat" cmpd="sng">
                      <a:solidFill>
                        <a:srgbClr val="073763"/>
                      </a:solidFill>
                      <a:prstDash val="solid"/>
                      <a:round/>
                      <a:headEnd type="none" w="sm" len="sm"/>
                      <a:tailEnd type="none" w="sm" len="sm"/>
                    </a:lnT>
                    <a:lnB w="9525" cap="flat" cmpd="sng">
                      <a:solidFill>
                        <a:srgbClr val="07376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91" name="Google Shape;191;p20"/>
          <p:cNvPicPr preferRelativeResize="0"/>
          <p:nvPr/>
        </p:nvPicPr>
        <p:blipFill>
          <a:blip r:embed="rId3">
            <a:alphaModFix/>
          </a:blip>
          <a:stretch>
            <a:fillRect/>
          </a:stretch>
        </p:blipFill>
        <p:spPr>
          <a:xfrm>
            <a:off x="7708650" y="262950"/>
            <a:ext cx="1123649" cy="261400"/>
          </a:xfrm>
          <a:prstGeom prst="rect">
            <a:avLst/>
          </a:prstGeom>
          <a:noFill/>
          <a:ln>
            <a:noFill/>
          </a:ln>
        </p:spPr>
      </p:pic>
      <p:sp>
        <p:nvSpPr>
          <p:cNvPr id="192" name="Google Shape;192;p20"/>
          <p:cNvSpPr txBox="1"/>
          <p:nvPr/>
        </p:nvSpPr>
        <p:spPr>
          <a:xfrm>
            <a:off x="808475" y="445025"/>
            <a:ext cx="768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73763"/>
                </a:solidFill>
                <a:latin typeface="Montserrat SemiBold"/>
                <a:ea typeface="Montserrat SemiBold"/>
                <a:cs typeface="Montserrat SemiBold"/>
                <a:sym typeface="Montserrat SemiBold"/>
              </a:rPr>
              <a:t>Highlights</a:t>
            </a:r>
            <a:endParaRPr sz="2800">
              <a:solidFill>
                <a:srgbClr val="073763"/>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2800">
              <a:solidFill>
                <a:srgbClr val="000000"/>
              </a:solidFill>
            </a:endParaRPr>
          </a:p>
          <a:p>
            <a:pPr marL="0" lvl="0" indent="0" algn="l" rtl="0">
              <a:spcBef>
                <a:spcPts val="0"/>
              </a:spcBef>
              <a:spcAft>
                <a:spcPts val="0"/>
              </a:spcAft>
              <a:buNone/>
            </a:pPr>
            <a:endParaRPr sz="2800">
              <a:solidFill>
                <a:srgbClr val="000000"/>
              </a:solidFill>
            </a:endParaRPr>
          </a:p>
        </p:txBody>
      </p:sp>
      <p:pic>
        <p:nvPicPr>
          <p:cNvPr id="193" name="Google Shape;193;p20"/>
          <p:cNvPicPr preferRelativeResize="0"/>
          <p:nvPr/>
        </p:nvPicPr>
        <p:blipFill>
          <a:blip r:embed="rId4">
            <a:alphaModFix/>
          </a:blip>
          <a:stretch>
            <a:fillRect/>
          </a:stretch>
        </p:blipFill>
        <p:spPr>
          <a:xfrm>
            <a:off x="263675" y="493900"/>
            <a:ext cx="544800" cy="474950"/>
          </a:xfrm>
          <a:prstGeom prst="rect">
            <a:avLst/>
          </a:prstGeom>
          <a:noFill/>
          <a:ln>
            <a:noFill/>
          </a:ln>
        </p:spPr>
      </p:pic>
      <p:sp>
        <p:nvSpPr>
          <p:cNvPr id="194" name="Google Shape;194;p20"/>
          <p:cNvSpPr/>
          <p:nvPr/>
        </p:nvSpPr>
        <p:spPr>
          <a:xfrm>
            <a:off x="6799775" y="2613575"/>
            <a:ext cx="1517700" cy="1195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FFFFF"/>
                </a:solidFill>
              </a:rPr>
              <a:t>$ 31,785.572</a:t>
            </a:r>
            <a:endParaRPr sz="1500" dirty="0">
              <a:solidFill>
                <a:srgbClr val="FFFFFF"/>
              </a:solidFill>
            </a:endParaRPr>
          </a:p>
          <a:p>
            <a:pPr marL="0" lvl="0" indent="0" algn="ctr" rtl="0">
              <a:spcBef>
                <a:spcPts val="0"/>
              </a:spcBef>
              <a:spcAft>
                <a:spcPts val="0"/>
              </a:spcAft>
              <a:buNone/>
            </a:pPr>
            <a:r>
              <a:rPr lang="en" sz="3000" b="1" dirty="0">
                <a:solidFill>
                  <a:srgbClr val="FFFFFF"/>
                </a:solidFill>
              </a:rPr>
              <a:t>↑ </a:t>
            </a:r>
            <a:r>
              <a:rPr lang="en" sz="3000" b="1" dirty="0">
                <a:solidFill>
                  <a:srgbClr val="FFFFFF"/>
                </a:solidFill>
                <a:sym typeface="Wingdings" pitchFamily="2" charset="2"/>
              </a:rPr>
              <a:t></a:t>
            </a:r>
            <a:endParaRPr sz="3000" b="1" dirty="0">
              <a:solidFill>
                <a:srgbClr val="FFFFFF"/>
              </a:solidFill>
            </a:endParaRPr>
          </a:p>
        </p:txBody>
      </p:sp>
      <p:sp>
        <p:nvSpPr>
          <p:cNvPr id="195" name="Google Shape;195;p20"/>
          <p:cNvSpPr/>
          <p:nvPr/>
        </p:nvSpPr>
        <p:spPr>
          <a:xfrm>
            <a:off x="5175700" y="1832075"/>
            <a:ext cx="1624200" cy="781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FFFFF"/>
                </a:solidFill>
              </a:rPr>
              <a:t>$ 2,185,548.35</a:t>
            </a:r>
            <a:endParaRPr sz="1500" dirty="0">
              <a:solidFill>
                <a:srgbClr val="FFFFFF"/>
              </a:solidFill>
            </a:endParaRPr>
          </a:p>
          <a:p>
            <a:pPr marL="0" lvl="0" indent="0" algn="ctr" rtl="0">
              <a:spcBef>
                <a:spcPts val="0"/>
              </a:spcBef>
              <a:spcAft>
                <a:spcPts val="0"/>
              </a:spcAft>
              <a:buNone/>
            </a:pPr>
            <a:r>
              <a:rPr lang="en" sz="3000" b="1" dirty="0">
                <a:solidFill>
                  <a:srgbClr val="FFFFFF"/>
                </a:solidFill>
              </a:rPr>
              <a:t>↑ </a:t>
            </a:r>
            <a:r>
              <a:rPr lang="en" sz="3000" b="1" dirty="0">
                <a:solidFill>
                  <a:srgbClr val="FFFFFF"/>
                </a:solidFill>
                <a:sym typeface="Wingdings" pitchFamily="2" charset="2"/>
              </a:rPr>
              <a:t></a:t>
            </a:r>
            <a:endParaRPr sz="3000" b="1" dirty="0">
              <a:solidFill>
                <a:srgbClr val="FFFFFF"/>
              </a:solidFill>
            </a:endParaRPr>
          </a:p>
        </p:txBody>
      </p:sp>
      <p:sp>
        <p:nvSpPr>
          <p:cNvPr id="196" name="Google Shape;196;p20"/>
          <p:cNvSpPr/>
          <p:nvPr/>
        </p:nvSpPr>
        <p:spPr>
          <a:xfrm>
            <a:off x="6799775" y="1832075"/>
            <a:ext cx="1517700" cy="781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FFFFF"/>
                </a:solidFill>
              </a:rPr>
              <a:t>$ 137,883.52</a:t>
            </a:r>
            <a:endParaRPr sz="1500" dirty="0">
              <a:solidFill>
                <a:srgbClr val="FFFFFF"/>
              </a:solidFill>
            </a:endParaRPr>
          </a:p>
          <a:p>
            <a:pPr marL="0" lvl="0" indent="0" algn="ctr" rtl="0">
              <a:spcBef>
                <a:spcPts val="0"/>
              </a:spcBef>
              <a:spcAft>
                <a:spcPts val="0"/>
              </a:spcAft>
              <a:buNone/>
            </a:pPr>
            <a:r>
              <a:rPr lang="en" sz="3000" b="1" dirty="0">
                <a:solidFill>
                  <a:srgbClr val="FFFFFF"/>
                </a:solidFill>
              </a:rPr>
              <a:t>↓ </a:t>
            </a:r>
            <a:r>
              <a:rPr lang="en" sz="3000" b="1" dirty="0">
                <a:solidFill>
                  <a:srgbClr val="FFFFFF"/>
                </a:solidFill>
                <a:sym typeface="Wingdings" pitchFamily="2" charset="2"/>
              </a:rPr>
              <a:t></a:t>
            </a:r>
            <a:endParaRPr sz="3000" b="1" dirty="0">
              <a:solidFill>
                <a:srgbClr val="FFFFFF"/>
              </a:solidFill>
            </a:endParaRPr>
          </a:p>
        </p:txBody>
      </p:sp>
      <p:sp>
        <p:nvSpPr>
          <p:cNvPr id="197" name="Google Shape;197;p20"/>
          <p:cNvSpPr/>
          <p:nvPr/>
        </p:nvSpPr>
        <p:spPr>
          <a:xfrm>
            <a:off x="5175700" y="2613575"/>
            <a:ext cx="1624200" cy="11958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FFFFF"/>
                </a:solidFill>
              </a:rPr>
              <a:t>$ 19,243.99</a:t>
            </a:r>
            <a:endParaRPr sz="1500" dirty="0">
              <a:solidFill>
                <a:srgbClr val="FFFFFF"/>
              </a:solidFill>
            </a:endParaRPr>
          </a:p>
          <a:p>
            <a:pPr marL="0" lvl="0" indent="0" algn="ctr" rtl="0">
              <a:spcBef>
                <a:spcPts val="0"/>
              </a:spcBef>
              <a:spcAft>
                <a:spcPts val="0"/>
              </a:spcAft>
              <a:buNone/>
            </a:pPr>
            <a:r>
              <a:rPr lang="en" sz="3000" b="1" dirty="0">
                <a:solidFill>
                  <a:srgbClr val="FFFFFF"/>
                </a:solidFill>
              </a:rPr>
              <a:t>↓ </a:t>
            </a:r>
            <a:r>
              <a:rPr lang="en" sz="3000" b="1" dirty="0">
                <a:solidFill>
                  <a:srgbClr val="FFFFFF"/>
                </a:solidFill>
                <a:sym typeface="Wingdings" pitchFamily="2" charset="2"/>
              </a:rPr>
              <a:t></a:t>
            </a:r>
            <a:endParaRPr sz="3000" b="1" dirty="0">
              <a:solidFill>
                <a:srgbClr val="FFFFFF"/>
              </a:solidFill>
            </a:endParaRPr>
          </a:p>
        </p:txBody>
      </p:sp>
      <p:sp>
        <p:nvSpPr>
          <p:cNvPr id="198" name="Google Shape;198;p20"/>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0"/>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02" name="Google Shape;202;p20"/>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03" name="Google Shape;203;p20"/>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04" name="Google Shape;204;p20"/>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pic>
        <p:nvPicPr>
          <p:cNvPr id="205" name="Google Shape;205;p20"/>
          <p:cNvPicPr preferRelativeResize="0"/>
          <p:nvPr/>
        </p:nvPicPr>
        <p:blipFill>
          <a:blip r:embed="rId6">
            <a:alphaModFix/>
          </a:blip>
          <a:stretch>
            <a:fillRect/>
          </a:stretch>
        </p:blipFill>
        <p:spPr>
          <a:xfrm>
            <a:off x="3352800" y="4550958"/>
            <a:ext cx="544800" cy="9202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fade">
                                      <p:cBhvr>
                                        <p:cTn id="19" dur="1"/>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pic>
        <p:nvPicPr>
          <p:cNvPr id="210" name="Google Shape;210;p21"/>
          <p:cNvPicPr preferRelativeResize="0"/>
          <p:nvPr/>
        </p:nvPicPr>
        <p:blipFill>
          <a:blip r:embed="rId3">
            <a:alphaModFix/>
          </a:blip>
          <a:stretch>
            <a:fillRect/>
          </a:stretch>
        </p:blipFill>
        <p:spPr>
          <a:xfrm>
            <a:off x="7708650" y="262950"/>
            <a:ext cx="1123649" cy="261400"/>
          </a:xfrm>
          <a:prstGeom prst="rect">
            <a:avLst/>
          </a:prstGeom>
          <a:noFill/>
          <a:ln>
            <a:noFill/>
          </a:ln>
        </p:spPr>
      </p:pic>
      <p:pic>
        <p:nvPicPr>
          <p:cNvPr id="211" name="Google Shape;211;p21"/>
          <p:cNvPicPr preferRelativeResize="0"/>
          <p:nvPr/>
        </p:nvPicPr>
        <p:blipFill>
          <a:blip r:embed="rId4">
            <a:alphaModFix/>
          </a:blip>
          <a:stretch>
            <a:fillRect/>
          </a:stretch>
        </p:blipFill>
        <p:spPr>
          <a:xfrm>
            <a:off x="0" y="441875"/>
            <a:ext cx="7403850" cy="3858100"/>
          </a:xfrm>
          <a:prstGeom prst="rect">
            <a:avLst/>
          </a:prstGeom>
          <a:noFill/>
          <a:ln>
            <a:noFill/>
          </a:ln>
        </p:spPr>
      </p:pic>
      <p:sp>
        <p:nvSpPr>
          <p:cNvPr id="212" name="Google Shape;212;p21"/>
          <p:cNvSpPr/>
          <p:nvPr/>
        </p:nvSpPr>
        <p:spPr>
          <a:xfrm rot="527532">
            <a:off x="-599393" y="4706212"/>
            <a:ext cx="4209736" cy="239442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rot="-88">
            <a:off x="1942642" y="4573072"/>
            <a:ext cx="4209732" cy="2839752"/>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75">
            <a:off x="4725325" y="4573073"/>
            <a:ext cx="4966596" cy="3188700"/>
          </a:xfrm>
          <a:prstGeom prst="cloud">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21"/>
          <p:cNvPicPr preferRelativeResize="0"/>
          <p:nvPr/>
        </p:nvPicPr>
        <p:blipFill>
          <a:blip r:embed="rId5">
            <a:alphaModFix amt="70000"/>
          </a:blip>
          <a:stretch>
            <a:fillRect/>
          </a:stretch>
        </p:blipFill>
        <p:spPr>
          <a:xfrm>
            <a:off x="-160925" y="4690025"/>
            <a:ext cx="3098200" cy="572700"/>
          </a:xfrm>
          <a:prstGeom prst="rect">
            <a:avLst/>
          </a:prstGeom>
          <a:noFill/>
          <a:ln>
            <a:noFill/>
          </a:ln>
          <a:effectLst>
            <a:reflection endPos="30000" dist="38100" dir="5400000" fadeDir="5400012" sy="-100000" algn="bl" rotWithShape="0"/>
          </a:effectLst>
        </p:spPr>
      </p:pic>
      <p:pic>
        <p:nvPicPr>
          <p:cNvPr id="216" name="Google Shape;216;p21"/>
          <p:cNvPicPr preferRelativeResize="0"/>
          <p:nvPr/>
        </p:nvPicPr>
        <p:blipFill>
          <a:blip r:embed="rId6">
            <a:alphaModFix/>
          </a:blip>
          <a:stretch>
            <a:fillRect/>
          </a:stretch>
        </p:blipFill>
        <p:spPr>
          <a:xfrm>
            <a:off x="4050625" y="4398558"/>
            <a:ext cx="544800" cy="920280"/>
          </a:xfrm>
          <a:prstGeom prst="rect">
            <a:avLst/>
          </a:prstGeom>
          <a:noFill/>
          <a:ln>
            <a:noFill/>
          </a:ln>
        </p:spPr>
      </p:pic>
      <p:pic>
        <p:nvPicPr>
          <p:cNvPr id="217" name="Google Shape;217;p21"/>
          <p:cNvPicPr preferRelativeResize="0"/>
          <p:nvPr/>
        </p:nvPicPr>
        <p:blipFill>
          <a:blip r:embed="rId5">
            <a:alphaModFix amt="70000"/>
          </a:blip>
          <a:stretch>
            <a:fillRect/>
          </a:stretch>
        </p:blipFill>
        <p:spPr>
          <a:xfrm>
            <a:off x="4877425" y="4690025"/>
            <a:ext cx="3098200" cy="572700"/>
          </a:xfrm>
          <a:prstGeom prst="rect">
            <a:avLst/>
          </a:prstGeom>
          <a:noFill/>
          <a:ln>
            <a:noFill/>
          </a:ln>
          <a:effectLst>
            <a:reflection endPos="30000" dist="38100" dir="5400000" fadeDir="5400012" sy="-100000" algn="bl" rotWithShape="0"/>
          </a:effectLst>
        </p:spPr>
      </p:pic>
      <p:pic>
        <p:nvPicPr>
          <p:cNvPr id="218" name="Google Shape;218;p21"/>
          <p:cNvPicPr preferRelativeResize="0"/>
          <p:nvPr/>
        </p:nvPicPr>
        <p:blipFill>
          <a:blip r:embed="rId5">
            <a:alphaModFix amt="70000"/>
          </a:blip>
          <a:stretch>
            <a:fillRect/>
          </a:stretch>
        </p:blipFill>
        <p:spPr>
          <a:xfrm>
            <a:off x="2352937" y="4690025"/>
            <a:ext cx="3098200" cy="572700"/>
          </a:xfrm>
          <a:prstGeom prst="rect">
            <a:avLst/>
          </a:prstGeom>
          <a:noFill/>
          <a:ln>
            <a:noFill/>
          </a:ln>
          <a:effectLst>
            <a:reflection endPos="30000" dist="38100" dir="5400000" fadeDir="5400012" sy="-100000" algn="bl" rotWithShape="0"/>
          </a:effectLst>
        </p:spPr>
      </p:pic>
      <p:pic>
        <p:nvPicPr>
          <p:cNvPr id="219" name="Google Shape;219;p21"/>
          <p:cNvPicPr preferRelativeResize="0"/>
          <p:nvPr/>
        </p:nvPicPr>
        <p:blipFill>
          <a:blip r:embed="rId5">
            <a:alphaModFix amt="70000"/>
          </a:blip>
          <a:stretch>
            <a:fillRect/>
          </a:stretch>
        </p:blipFill>
        <p:spPr>
          <a:xfrm>
            <a:off x="7384925" y="4690025"/>
            <a:ext cx="3098200" cy="572700"/>
          </a:xfrm>
          <a:prstGeom prst="rect">
            <a:avLst/>
          </a:prstGeom>
          <a:noFill/>
          <a:ln>
            <a:noFill/>
          </a:ln>
          <a:effectLst>
            <a:reflection endPos="30000" dist="38100" dir="5400000" fadeDir="5400012" sy="-100000" algn="bl" rotWithShape="0"/>
          </a:effectLst>
        </p:spPr>
      </p:pic>
      <p:sp>
        <p:nvSpPr>
          <p:cNvPr id="220" name="Google Shape;220;p21"/>
          <p:cNvSpPr txBox="1"/>
          <p:nvPr/>
        </p:nvSpPr>
        <p:spPr>
          <a:xfrm>
            <a:off x="5826350" y="3440800"/>
            <a:ext cx="3115800" cy="13569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rgbClr val="073763"/>
              </a:buClr>
              <a:buSzPts val="1100"/>
              <a:buFont typeface="Montserrat SemiBold"/>
              <a:buChar char="●"/>
            </a:pPr>
            <a:r>
              <a:rPr lang="en" sz="1100" dirty="0">
                <a:solidFill>
                  <a:srgbClr val="073763"/>
                </a:solidFill>
                <a:latin typeface="Montserrat SemiBold"/>
                <a:ea typeface="Montserrat SemiBold"/>
                <a:cs typeface="Montserrat SemiBold"/>
                <a:sym typeface="Montserrat SemiBold"/>
              </a:rPr>
              <a:t>Key Keywords</a:t>
            </a:r>
            <a:endParaRPr sz="1100" dirty="0">
              <a:solidFill>
                <a:srgbClr val="073763"/>
              </a:solidFill>
              <a:latin typeface="Montserrat SemiBold"/>
              <a:ea typeface="Montserrat SemiBold"/>
              <a:cs typeface="Montserrat SemiBold"/>
              <a:sym typeface="Montserrat SemiBold"/>
            </a:endParaRPr>
          </a:p>
          <a:p>
            <a:pPr marL="914400" lvl="1" indent="-298450" algn="l" rtl="0">
              <a:lnSpc>
                <a:spcPct val="150000"/>
              </a:lnSpc>
              <a:spcBef>
                <a:spcPts val="0"/>
              </a:spcBef>
              <a:spcAft>
                <a:spcPts val="0"/>
              </a:spcAft>
              <a:buClr>
                <a:srgbClr val="A61C00"/>
              </a:buClr>
              <a:buSzPts val="1100"/>
              <a:buFont typeface="Montserrat"/>
              <a:buChar char="○"/>
            </a:pPr>
            <a:r>
              <a:rPr lang="en" sz="1100" dirty="0">
                <a:solidFill>
                  <a:srgbClr val="A61C00"/>
                </a:solidFill>
                <a:latin typeface="Montserrat"/>
                <a:ea typeface="Montserrat"/>
                <a:cs typeface="Montserrat"/>
                <a:sym typeface="Montserrat"/>
              </a:rPr>
              <a:t>air </a:t>
            </a:r>
            <a:r>
              <a:rPr lang="en" sz="1100" dirty="0" err="1">
                <a:solidFill>
                  <a:srgbClr val="A61C00"/>
                </a:solidFill>
                <a:latin typeface="Montserrat"/>
                <a:ea typeface="Montserrat"/>
                <a:cs typeface="Montserrat"/>
                <a:sym typeface="Montserrat"/>
              </a:rPr>
              <a:t>france</a:t>
            </a:r>
            <a:r>
              <a:rPr lang="en" sz="1100" dirty="0">
                <a:solidFill>
                  <a:srgbClr val="A61C00"/>
                </a:solidFill>
                <a:latin typeface="Montserrat"/>
                <a:ea typeface="Montserrat"/>
                <a:cs typeface="Montserrat"/>
                <a:sym typeface="Montserrat"/>
              </a:rPr>
              <a:t> ~2.9 M</a:t>
            </a:r>
            <a:endParaRPr sz="1100" dirty="0">
              <a:solidFill>
                <a:srgbClr val="A61C00"/>
              </a:solidFill>
              <a:latin typeface="Montserrat"/>
              <a:ea typeface="Montserrat"/>
              <a:cs typeface="Montserrat"/>
              <a:sym typeface="Montserrat"/>
            </a:endParaRPr>
          </a:p>
          <a:p>
            <a:pPr marL="914400" lvl="1" indent="-298450" algn="l" rtl="0">
              <a:lnSpc>
                <a:spcPct val="150000"/>
              </a:lnSpc>
              <a:spcBef>
                <a:spcPts val="0"/>
              </a:spcBef>
              <a:spcAft>
                <a:spcPts val="0"/>
              </a:spcAft>
              <a:buClr>
                <a:srgbClr val="A61C00"/>
              </a:buClr>
              <a:buSzPts val="1100"/>
              <a:buFont typeface="Montserrat"/>
              <a:buChar char="○"/>
            </a:pPr>
            <a:r>
              <a:rPr lang="en" sz="1100" dirty="0">
                <a:solidFill>
                  <a:srgbClr val="A61C00"/>
                </a:solidFill>
                <a:latin typeface="Montserrat"/>
                <a:ea typeface="Montserrat"/>
                <a:cs typeface="Montserrat"/>
                <a:sym typeface="Montserrat"/>
              </a:rPr>
              <a:t>airline ticket</a:t>
            </a:r>
            <a:endParaRPr sz="1100" dirty="0">
              <a:solidFill>
                <a:srgbClr val="A61C00"/>
              </a:solidFill>
              <a:latin typeface="Montserrat"/>
              <a:ea typeface="Montserrat"/>
              <a:cs typeface="Montserrat"/>
              <a:sym typeface="Montserrat"/>
            </a:endParaRPr>
          </a:p>
          <a:p>
            <a:pPr marL="914400" lvl="1" indent="-298450" algn="l" rtl="0">
              <a:lnSpc>
                <a:spcPct val="150000"/>
              </a:lnSpc>
              <a:spcBef>
                <a:spcPts val="0"/>
              </a:spcBef>
              <a:spcAft>
                <a:spcPts val="0"/>
              </a:spcAft>
              <a:buClr>
                <a:srgbClr val="A61C00"/>
              </a:buClr>
              <a:buSzPts val="1100"/>
              <a:buFont typeface="Montserrat"/>
              <a:buChar char="○"/>
            </a:pPr>
            <a:r>
              <a:rPr lang="en" sz="1100" dirty="0">
                <a:solidFill>
                  <a:srgbClr val="A61C00"/>
                </a:solidFill>
                <a:latin typeface="Montserrat"/>
                <a:ea typeface="Montserrat"/>
                <a:cs typeface="Montserrat"/>
                <a:sym typeface="Montserrat"/>
              </a:rPr>
              <a:t>+ Keywords on Pink Scale</a:t>
            </a:r>
            <a:endParaRPr sz="1100" dirty="0">
              <a:solidFill>
                <a:srgbClr val="A61C00"/>
              </a:solidFill>
              <a:latin typeface="Montserrat"/>
              <a:ea typeface="Montserrat"/>
              <a:cs typeface="Montserrat"/>
              <a:sym typeface="Montserrat"/>
            </a:endParaRPr>
          </a:p>
          <a:p>
            <a:pPr marL="457200" lvl="0" indent="-298450" algn="l" rtl="0">
              <a:lnSpc>
                <a:spcPct val="150000"/>
              </a:lnSpc>
              <a:spcBef>
                <a:spcPts val="0"/>
              </a:spcBef>
              <a:spcAft>
                <a:spcPts val="0"/>
              </a:spcAft>
              <a:buClr>
                <a:srgbClr val="073763"/>
              </a:buClr>
              <a:buSzPts val="1100"/>
              <a:buFont typeface="Montserrat"/>
              <a:buChar char="●"/>
            </a:pPr>
            <a:r>
              <a:rPr lang="en" sz="1100" dirty="0">
                <a:solidFill>
                  <a:srgbClr val="073763"/>
                </a:solidFill>
                <a:latin typeface="Montserrat"/>
                <a:ea typeface="Montserrat"/>
                <a:cs typeface="Montserrat"/>
                <a:sym typeface="Montserrat"/>
              </a:rPr>
              <a:t>Strong Correlations</a:t>
            </a:r>
            <a:endParaRPr sz="1100" dirty="0">
              <a:solidFill>
                <a:srgbClr val="073763"/>
              </a:solidFill>
              <a:latin typeface="Montserrat"/>
              <a:ea typeface="Montserrat"/>
              <a:cs typeface="Montserrat"/>
              <a:sym typeface="Montserrat"/>
            </a:endParaRPr>
          </a:p>
        </p:txBody>
      </p:sp>
      <p:sp>
        <p:nvSpPr>
          <p:cNvPr id="221" name="Google Shape;221;p21"/>
          <p:cNvSpPr txBox="1"/>
          <p:nvPr/>
        </p:nvSpPr>
        <p:spPr>
          <a:xfrm>
            <a:off x="7962900" y="1285875"/>
            <a:ext cx="869400" cy="920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1517</Words>
  <Application>Microsoft Macintosh PowerPoint</Application>
  <PresentationFormat>On-screen Show (16:9)</PresentationFormat>
  <Paragraphs>170</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Montserrat Medium</vt:lpstr>
      <vt:lpstr>Montserrat Thin</vt:lpstr>
      <vt:lpstr>Arial</vt:lpstr>
      <vt:lpstr>Montserrat</vt:lpstr>
      <vt:lpstr>Montserrat SemiBold</vt:lpstr>
      <vt:lpstr>Montserrat ExtraBold</vt:lpstr>
      <vt:lpstr>Simple Light</vt:lpstr>
      <vt:lpstr>PowerPoint Presentation</vt:lpstr>
      <vt:lpstr>Business Problem  </vt:lpstr>
      <vt:lpstr>Business Goal  </vt:lpstr>
      <vt:lpstr>Raw Data Total Cost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vt:lpstr>
      <vt:lpstr>High-level Analysis Process  </vt:lpstr>
      <vt:lpstr>Key Steps Process Breakdown  </vt:lpstr>
      <vt:lpstr>Raw Data Profit   </vt:lpstr>
      <vt:lpstr>Correlation   </vt:lpstr>
      <vt:lpstr>Correlation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2019-11-24T08:48:59Z</dcterms:modified>
</cp:coreProperties>
</file>